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ontserrat"/>
      <p:regular r:id="rId16"/>
    </p:embeddedFont>
    <p:embeddedFont>
      <p:font typeface="Montserrat"/>
      <p:regular r:id="rId17"/>
    </p:embeddedFont>
    <p:embeddedFont>
      <p:font typeface="Montserrat"/>
      <p:regular r:id="rId18"/>
    </p:embeddedFont>
    <p:embeddedFont>
      <p:font typeface="Montserrat"/>
      <p:regular r:id="rId19"/>
    </p:embeddedFont>
    <p:embeddedFont>
      <p:font typeface="Heebo Light"/>
      <p:regular r:id="rId20"/>
    </p:embeddedFont>
    <p:embeddedFont>
      <p:font typeface="Heebo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68010" y="1468398"/>
            <a:ext cx="4950262" cy="5292685"/>
          </a:xfrm>
          <a:prstGeom prst="rect">
            <a:avLst/>
          </a:prstGeom>
        </p:spPr>
      </p:pic>
      <p:sp>
        <p:nvSpPr>
          <p:cNvPr id="4" name="Text 0"/>
          <p:cNvSpPr/>
          <p:nvPr/>
        </p:nvSpPr>
        <p:spPr>
          <a:xfrm>
            <a:off x="6236970" y="886539"/>
            <a:ext cx="7642860" cy="2774275"/>
          </a:xfrm>
          <a:prstGeom prst="rect">
            <a:avLst/>
          </a:prstGeom>
          <a:noFill/>
          <a:ln/>
        </p:spPr>
        <p:txBody>
          <a:bodyPr wrap="square" lIns="0" tIns="0" rIns="0" bIns="0" rtlCol="0" anchor="t"/>
          <a:lstStyle/>
          <a:p>
            <a:pPr indent="0" marL="0">
              <a:lnSpc>
                <a:spcPts val="7250"/>
              </a:lnSpc>
              <a:buNone/>
            </a:pPr>
            <a:r>
              <a:rPr lang="en-US" sz="5800" dirty="0">
                <a:solidFill>
                  <a:srgbClr val="F2F0F4"/>
                </a:solidFill>
                <a:latin typeface="Montserrat" pitchFamily="34" charset="0"/>
                <a:ea typeface="Montserrat" pitchFamily="34" charset="-122"/>
                <a:cs typeface="Montserrat" pitchFamily="34" charset="-120"/>
              </a:rPr>
              <a:t>Mobile App Design: Challenges and Strategies</a:t>
            </a:r>
            <a:endParaRPr lang="en-US" sz="5800" dirty="0"/>
          </a:p>
        </p:txBody>
      </p:sp>
      <p:sp>
        <p:nvSpPr>
          <p:cNvPr id="5" name="Text 1"/>
          <p:cNvSpPr/>
          <p:nvPr/>
        </p:nvSpPr>
        <p:spPr>
          <a:xfrm>
            <a:off x="6236970" y="3982402"/>
            <a:ext cx="7642860" cy="2744152"/>
          </a:xfrm>
          <a:prstGeom prst="rect">
            <a:avLst/>
          </a:prstGeom>
          <a:noFill/>
          <a:ln/>
        </p:spPr>
        <p:txBody>
          <a:bodyPr wrap="square" lIns="0" tIns="0" rIns="0" bIns="0" rtlCol="0" anchor="t"/>
          <a:lstStyle/>
          <a:p>
            <a:pPr indent="0" marL="0">
              <a:lnSpc>
                <a:spcPts val="2700"/>
              </a:lnSpc>
              <a:buNone/>
            </a:pPr>
            <a:r>
              <a:rPr lang="en-US" sz="1650" dirty="0">
                <a:solidFill>
                  <a:srgbClr val="DCD7E5"/>
                </a:solidFill>
                <a:latin typeface="Heebo Light" pitchFamily="34" charset="0"/>
                <a:ea typeface="Heebo Light" pitchFamily="34" charset="-122"/>
                <a:cs typeface="Heebo Light" pitchFamily="34" charset="-120"/>
              </a:rPr>
              <a:t>Developing high-quality mobile applications poses unique challenges for software engineers and designers. From navigating the complexities of cross-platform development to optimizing user experiences for small screens, mobile app design requires a specialized skillset and careful attention to emerging trends and best practices. This chapter will explore the key considerations, techniques, and lessons learned in the field of mobile app design, equipping computer science students and professionals with the knowledge to build innovative and user-centric mobile experiences.</a:t>
            </a:r>
            <a:endParaRPr lang="en-US" sz="1650" dirty="0"/>
          </a:p>
        </p:txBody>
      </p:sp>
      <p:sp>
        <p:nvSpPr>
          <p:cNvPr id="6" name="Shape 2"/>
          <p:cNvSpPr/>
          <p:nvPr/>
        </p:nvSpPr>
        <p:spPr>
          <a:xfrm>
            <a:off x="6236970" y="6983849"/>
            <a:ext cx="343019" cy="343019"/>
          </a:xfrm>
          <a:prstGeom prst="roundRect">
            <a:avLst>
              <a:gd name="adj" fmla="val 26654750"/>
            </a:avLst>
          </a:prstGeom>
          <a:solidFill>
            <a:srgbClr val="3CEE26"/>
          </a:solidFill>
          <a:ln w="7620">
            <a:solidFill>
              <a:srgbClr val="FFFFFF"/>
            </a:solidFill>
            <a:prstDash val="solid"/>
          </a:ln>
        </p:spPr>
      </p:sp>
      <p:sp>
        <p:nvSpPr>
          <p:cNvPr id="7" name="Text 3"/>
          <p:cNvSpPr/>
          <p:nvPr/>
        </p:nvSpPr>
        <p:spPr>
          <a:xfrm>
            <a:off x="6342698" y="7106603"/>
            <a:ext cx="131445"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Heebo Medium" pitchFamily="34" charset="0"/>
                <a:ea typeface="Heebo Medium" pitchFamily="34" charset="-122"/>
                <a:cs typeface="Heebo Medium" pitchFamily="34" charset="-120"/>
              </a:rPr>
              <a:t>PN</a:t>
            </a:r>
            <a:endParaRPr lang="en-US" sz="750" dirty="0"/>
          </a:p>
        </p:txBody>
      </p:sp>
      <p:sp>
        <p:nvSpPr>
          <p:cNvPr id="8" name="Text 4"/>
          <p:cNvSpPr/>
          <p:nvPr/>
        </p:nvSpPr>
        <p:spPr>
          <a:xfrm>
            <a:off x="6687145" y="6967776"/>
            <a:ext cx="1791772" cy="375285"/>
          </a:xfrm>
          <a:prstGeom prst="rect">
            <a:avLst/>
          </a:prstGeom>
          <a:noFill/>
          <a:ln/>
        </p:spPr>
        <p:txBody>
          <a:bodyPr wrap="none" lIns="0" tIns="0" rIns="0" bIns="0" rtlCol="0" anchor="t"/>
          <a:lstStyle/>
          <a:p>
            <a:pPr algn="l" indent="0" marL="0">
              <a:lnSpc>
                <a:spcPts val="2950"/>
              </a:lnSpc>
              <a:buNone/>
            </a:pPr>
            <a:r>
              <a:rPr lang="en-US" sz="2100" b="1" dirty="0">
                <a:solidFill>
                  <a:srgbClr val="DCD7E5"/>
                </a:solidFill>
                <a:latin typeface="Heebo Bold" pitchFamily="34" charset="0"/>
                <a:ea typeface="Heebo Bold" pitchFamily="34" charset="-122"/>
                <a:cs typeface="Heebo Bold" pitchFamily="34" charset="-120"/>
              </a:rPr>
              <a:t>by Peter  Njathi</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3301" y="702588"/>
            <a:ext cx="8341400" cy="619125"/>
          </a:xfrm>
          <a:prstGeom prst="rect">
            <a:avLst/>
          </a:prstGeom>
          <a:noFill/>
          <a:ln/>
        </p:spPr>
        <p:txBody>
          <a:bodyPr wrap="none" lIns="0" tIns="0" rIns="0" bIns="0" rtlCol="0" anchor="t"/>
          <a:lstStyle/>
          <a:p>
            <a:pPr indent="0" marL="0">
              <a:lnSpc>
                <a:spcPts val="4850"/>
              </a:lnSpc>
              <a:buNone/>
            </a:pPr>
            <a:r>
              <a:rPr lang="en-US" sz="3850" dirty="0">
                <a:solidFill>
                  <a:srgbClr val="F2F0F4"/>
                </a:solidFill>
                <a:latin typeface="Montserrat" pitchFamily="34" charset="0"/>
                <a:ea typeface="Montserrat" pitchFamily="34" charset="-122"/>
                <a:cs typeface="Montserrat" pitchFamily="34" charset="-120"/>
              </a:rPr>
              <a:t>Navigating the Mobile Landscape</a:t>
            </a:r>
            <a:endParaRPr lang="en-US" sz="3850" dirty="0"/>
          </a:p>
        </p:txBody>
      </p:sp>
      <p:sp>
        <p:nvSpPr>
          <p:cNvPr id="3" name="Shape 1"/>
          <p:cNvSpPr/>
          <p:nvPr/>
        </p:nvSpPr>
        <p:spPr>
          <a:xfrm>
            <a:off x="693301" y="4622363"/>
            <a:ext cx="13243798" cy="22860"/>
          </a:xfrm>
          <a:prstGeom prst="roundRect">
            <a:avLst>
              <a:gd name="adj" fmla="val 363967"/>
            </a:avLst>
          </a:prstGeom>
          <a:solidFill>
            <a:srgbClr val="4A2C85"/>
          </a:solidFill>
          <a:ln/>
        </p:spPr>
      </p:sp>
      <p:sp>
        <p:nvSpPr>
          <p:cNvPr id="4" name="Shape 2"/>
          <p:cNvSpPr/>
          <p:nvPr/>
        </p:nvSpPr>
        <p:spPr>
          <a:xfrm>
            <a:off x="3943112" y="3929122"/>
            <a:ext cx="22860" cy="693301"/>
          </a:xfrm>
          <a:prstGeom prst="roundRect">
            <a:avLst>
              <a:gd name="adj" fmla="val 363967"/>
            </a:avLst>
          </a:prstGeom>
          <a:solidFill>
            <a:srgbClr val="4A2C85"/>
          </a:solidFill>
          <a:ln/>
        </p:spPr>
      </p:sp>
      <p:sp>
        <p:nvSpPr>
          <p:cNvPr id="5" name="Shape 3"/>
          <p:cNvSpPr/>
          <p:nvPr/>
        </p:nvSpPr>
        <p:spPr>
          <a:xfrm>
            <a:off x="3731776" y="4399538"/>
            <a:ext cx="445651" cy="445651"/>
          </a:xfrm>
          <a:prstGeom prst="roundRect">
            <a:avLst>
              <a:gd name="adj" fmla="val 18670"/>
            </a:avLst>
          </a:prstGeom>
          <a:solidFill>
            <a:srgbClr val="31136C"/>
          </a:solidFill>
          <a:ln w="7620">
            <a:solidFill>
              <a:srgbClr val="4A2C85"/>
            </a:solidFill>
            <a:prstDash val="solid"/>
          </a:ln>
        </p:spPr>
      </p:sp>
      <p:sp>
        <p:nvSpPr>
          <p:cNvPr id="6" name="Text 4"/>
          <p:cNvSpPr/>
          <p:nvPr/>
        </p:nvSpPr>
        <p:spPr>
          <a:xfrm>
            <a:off x="3900964" y="4473714"/>
            <a:ext cx="107275" cy="297180"/>
          </a:xfrm>
          <a:prstGeom prst="rect">
            <a:avLst/>
          </a:prstGeom>
          <a:noFill/>
          <a:ln/>
        </p:spPr>
        <p:txBody>
          <a:bodyPr wrap="none" lIns="0" tIns="0" rIns="0" bIns="0" rtlCol="0" anchor="t"/>
          <a:lstStyle/>
          <a:p>
            <a:pPr algn="ctr" indent="0" marL="0">
              <a:lnSpc>
                <a:spcPts val="2300"/>
              </a:lnSpc>
              <a:buNone/>
            </a:pPr>
            <a:r>
              <a:rPr lang="en-US" sz="2300" dirty="0">
                <a:solidFill>
                  <a:srgbClr val="DCD7E5"/>
                </a:solidFill>
                <a:latin typeface="Montserrat" pitchFamily="34" charset="0"/>
                <a:ea typeface="Montserrat" pitchFamily="34" charset="-122"/>
                <a:cs typeface="Montserrat" pitchFamily="34" charset="-120"/>
              </a:rPr>
              <a:t>1</a:t>
            </a:r>
            <a:endParaRPr lang="en-US" sz="2300" dirty="0"/>
          </a:p>
        </p:txBody>
      </p:sp>
      <p:sp>
        <p:nvSpPr>
          <p:cNvPr id="7" name="Text 5"/>
          <p:cNvSpPr/>
          <p:nvPr/>
        </p:nvSpPr>
        <p:spPr>
          <a:xfrm>
            <a:off x="2149912" y="1717834"/>
            <a:ext cx="3609499" cy="309563"/>
          </a:xfrm>
          <a:prstGeom prst="rect">
            <a:avLst/>
          </a:prstGeom>
          <a:noFill/>
          <a:ln/>
        </p:spPr>
        <p:txBody>
          <a:bodyPr wrap="none" lIns="0" tIns="0" rIns="0" bIns="0" rtlCol="0" anchor="t"/>
          <a:lstStyle/>
          <a:p>
            <a:pPr algn="ctr"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Development Considerations</a:t>
            </a:r>
            <a:endParaRPr lang="en-US" sz="1900" dirty="0"/>
          </a:p>
        </p:txBody>
      </p:sp>
      <p:sp>
        <p:nvSpPr>
          <p:cNvPr id="8" name="Text 6"/>
          <p:cNvSpPr/>
          <p:nvPr/>
        </p:nvSpPr>
        <p:spPr>
          <a:xfrm>
            <a:off x="891302" y="2146221"/>
            <a:ext cx="6126837" cy="1584722"/>
          </a:xfrm>
          <a:prstGeom prst="rect">
            <a:avLst/>
          </a:prstGeom>
          <a:noFill/>
          <a:ln/>
        </p:spPr>
        <p:txBody>
          <a:bodyPr wrap="square" lIns="0" tIns="0" rIns="0" bIns="0" rtlCol="0" anchor="t"/>
          <a:lstStyle/>
          <a:p>
            <a:pPr algn="ctr" indent="0" marL="0">
              <a:lnSpc>
                <a:spcPts val="2450"/>
              </a:lnSpc>
              <a:buNone/>
            </a:pPr>
            <a:r>
              <a:rPr lang="en-US" sz="1550" dirty="0">
                <a:solidFill>
                  <a:srgbClr val="DCD7E5"/>
                </a:solidFill>
                <a:latin typeface="Heebo Light" pitchFamily="34" charset="0"/>
                <a:ea typeface="Heebo Light" pitchFamily="34" charset="-122"/>
                <a:cs typeface="Heebo Light" pitchFamily="34" charset="-120"/>
              </a:rPr>
              <a:t>Mobile app development requires addressing a wide range of factors, including platform-specific SDKs, device fragmentation, performance optimization, and power management. Developers must carefully design their apps to ensure seamless user experiences across a diverse range of hardware and software configurations.</a:t>
            </a:r>
            <a:endParaRPr lang="en-US" sz="1550" dirty="0"/>
          </a:p>
        </p:txBody>
      </p:sp>
      <p:sp>
        <p:nvSpPr>
          <p:cNvPr id="9" name="Shape 7"/>
          <p:cNvSpPr/>
          <p:nvPr/>
        </p:nvSpPr>
        <p:spPr>
          <a:xfrm>
            <a:off x="7303532" y="4622304"/>
            <a:ext cx="22860" cy="693301"/>
          </a:xfrm>
          <a:prstGeom prst="roundRect">
            <a:avLst>
              <a:gd name="adj" fmla="val 363967"/>
            </a:avLst>
          </a:prstGeom>
          <a:solidFill>
            <a:srgbClr val="4A2C85"/>
          </a:solidFill>
          <a:ln/>
        </p:spPr>
      </p:sp>
      <p:sp>
        <p:nvSpPr>
          <p:cNvPr id="10" name="Shape 8"/>
          <p:cNvSpPr/>
          <p:nvPr/>
        </p:nvSpPr>
        <p:spPr>
          <a:xfrm>
            <a:off x="7092196" y="4399538"/>
            <a:ext cx="445651" cy="445651"/>
          </a:xfrm>
          <a:prstGeom prst="roundRect">
            <a:avLst>
              <a:gd name="adj" fmla="val 18670"/>
            </a:avLst>
          </a:prstGeom>
          <a:solidFill>
            <a:srgbClr val="31136C"/>
          </a:solidFill>
          <a:ln w="7620">
            <a:solidFill>
              <a:srgbClr val="4A2C85"/>
            </a:solidFill>
            <a:prstDash val="solid"/>
          </a:ln>
        </p:spPr>
      </p:sp>
      <p:sp>
        <p:nvSpPr>
          <p:cNvPr id="11" name="Text 9"/>
          <p:cNvSpPr/>
          <p:nvPr/>
        </p:nvSpPr>
        <p:spPr>
          <a:xfrm>
            <a:off x="7230547" y="4473714"/>
            <a:ext cx="168831" cy="297180"/>
          </a:xfrm>
          <a:prstGeom prst="rect">
            <a:avLst/>
          </a:prstGeom>
          <a:noFill/>
          <a:ln/>
        </p:spPr>
        <p:txBody>
          <a:bodyPr wrap="none" lIns="0" tIns="0" rIns="0" bIns="0" rtlCol="0" anchor="t"/>
          <a:lstStyle/>
          <a:p>
            <a:pPr algn="ctr" indent="0" marL="0">
              <a:lnSpc>
                <a:spcPts val="2300"/>
              </a:lnSpc>
              <a:buNone/>
            </a:pPr>
            <a:r>
              <a:rPr lang="en-US" sz="2300" dirty="0">
                <a:solidFill>
                  <a:srgbClr val="DCD7E5"/>
                </a:solidFill>
                <a:latin typeface="Montserrat" pitchFamily="34" charset="0"/>
                <a:ea typeface="Montserrat" pitchFamily="34" charset="-122"/>
                <a:cs typeface="Montserrat" pitchFamily="34" charset="-120"/>
              </a:rPr>
              <a:t>2</a:t>
            </a:r>
            <a:endParaRPr lang="en-US" sz="2300" dirty="0"/>
          </a:p>
        </p:txBody>
      </p:sp>
      <p:sp>
        <p:nvSpPr>
          <p:cNvPr id="12" name="Text 10"/>
          <p:cNvSpPr/>
          <p:nvPr/>
        </p:nvSpPr>
        <p:spPr>
          <a:xfrm>
            <a:off x="6007775" y="5513784"/>
            <a:ext cx="2614732" cy="309563"/>
          </a:xfrm>
          <a:prstGeom prst="rect">
            <a:avLst/>
          </a:prstGeom>
          <a:noFill/>
          <a:ln/>
        </p:spPr>
        <p:txBody>
          <a:bodyPr wrap="none" lIns="0" tIns="0" rIns="0" bIns="0" rtlCol="0" anchor="t"/>
          <a:lstStyle/>
          <a:p>
            <a:pPr algn="ctr"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Technical Challenges</a:t>
            </a:r>
            <a:endParaRPr lang="en-US" sz="1900" dirty="0"/>
          </a:p>
        </p:txBody>
      </p:sp>
      <p:sp>
        <p:nvSpPr>
          <p:cNvPr id="13" name="Text 11"/>
          <p:cNvSpPr/>
          <p:nvPr/>
        </p:nvSpPr>
        <p:spPr>
          <a:xfrm>
            <a:off x="4251722" y="5942171"/>
            <a:ext cx="6126837" cy="1584722"/>
          </a:xfrm>
          <a:prstGeom prst="rect">
            <a:avLst/>
          </a:prstGeom>
          <a:noFill/>
          <a:ln/>
        </p:spPr>
        <p:txBody>
          <a:bodyPr wrap="square" lIns="0" tIns="0" rIns="0" bIns="0" rtlCol="0" anchor="t"/>
          <a:lstStyle/>
          <a:p>
            <a:pPr algn="ctr" indent="0" marL="0">
              <a:lnSpc>
                <a:spcPts val="2450"/>
              </a:lnSpc>
              <a:buNone/>
            </a:pPr>
            <a:r>
              <a:rPr lang="en-US" sz="1550" dirty="0">
                <a:solidFill>
                  <a:srgbClr val="DCD7E5"/>
                </a:solidFill>
                <a:latin typeface="Heebo Light" pitchFamily="34" charset="0"/>
                <a:ea typeface="Heebo Light" pitchFamily="34" charset="-122"/>
                <a:cs typeface="Heebo Light" pitchFamily="34" charset="-120"/>
              </a:rPr>
              <a:t>Mobile devices present unique technical hurdles, such as limited processing power, memory constraints, and the need for efficient data management and battery life. Architects must balance feature-richness with system resource utilization to deliver responsive and energy-efficient mobile apps.</a:t>
            </a:r>
            <a:endParaRPr lang="en-US" sz="1550" dirty="0"/>
          </a:p>
        </p:txBody>
      </p:sp>
      <p:sp>
        <p:nvSpPr>
          <p:cNvPr id="14" name="Shape 12"/>
          <p:cNvSpPr/>
          <p:nvPr/>
        </p:nvSpPr>
        <p:spPr>
          <a:xfrm>
            <a:off x="10664071" y="3929122"/>
            <a:ext cx="22860" cy="693301"/>
          </a:xfrm>
          <a:prstGeom prst="roundRect">
            <a:avLst>
              <a:gd name="adj" fmla="val 363967"/>
            </a:avLst>
          </a:prstGeom>
          <a:solidFill>
            <a:srgbClr val="4A2C85"/>
          </a:solidFill>
          <a:ln/>
        </p:spPr>
      </p:sp>
      <p:sp>
        <p:nvSpPr>
          <p:cNvPr id="15" name="Shape 13"/>
          <p:cNvSpPr/>
          <p:nvPr/>
        </p:nvSpPr>
        <p:spPr>
          <a:xfrm>
            <a:off x="10452735" y="4399538"/>
            <a:ext cx="445651" cy="445651"/>
          </a:xfrm>
          <a:prstGeom prst="roundRect">
            <a:avLst>
              <a:gd name="adj" fmla="val 18670"/>
            </a:avLst>
          </a:prstGeom>
          <a:solidFill>
            <a:srgbClr val="31136C"/>
          </a:solidFill>
          <a:ln w="7620">
            <a:solidFill>
              <a:srgbClr val="4A2C85"/>
            </a:solidFill>
            <a:prstDash val="solid"/>
          </a:ln>
        </p:spPr>
      </p:sp>
      <p:sp>
        <p:nvSpPr>
          <p:cNvPr id="16" name="Text 14"/>
          <p:cNvSpPr/>
          <p:nvPr/>
        </p:nvSpPr>
        <p:spPr>
          <a:xfrm>
            <a:off x="10591681" y="4473714"/>
            <a:ext cx="167640" cy="297180"/>
          </a:xfrm>
          <a:prstGeom prst="rect">
            <a:avLst/>
          </a:prstGeom>
          <a:noFill/>
          <a:ln/>
        </p:spPr>
        <p:txBody>
          <a:bodyPr wrap="none" lIns="0" tIns="0" rIns="0" bIns="0" rtlCol="0" anchor="t"/>
          <a:lstStyle/>
          <a:p>
            <a:pPr algn="ctr" indent="0" marL="0">
              <a:lnSpc>
                <a:spcPts val="2300"/>
              </a:lnSpc>
              <a:buNone/>
            </a:pPr>
            <a:r>
              <a:rPr lang="en-US" sz="2300" dirty="0">
                <a:solidFill>
                  <a:srgbClr val="DCD7E5"/>
                </a:solidFill>
                <a:latin typeface="Montserrat" pitchFamily="34" charset="0"/>
                <a:ea typeface="Montserrat" pitchFamily="34" charset="-122"/>
                <a:cs typeface="Montserrat" pitchFamily="34" charset="-120"/>
              </a:rPr>
              <a:t>3</a:t>
            </a:r>
            <a:endParaRPr lang="en-US" sz="2300" dirty="0"/>
          </a:p>
        </p:txBody>
      </p:sp>
      <p:sp>
        <p:nvSpPr>
          <p:cNvPr id="17" name="Text 15"/>
          <p:cNvSpPr/>
          <p:nvPr/>
        </p:nvSpPr>
        <p:spPr>
          <a:xfrm>
            <a:off x="9287113" y="2034778"/>
            <a:ext cx="2776895" cy="309563"/>
          </a:xfrm>
          <a:prstGeom prst="rect">
            <a:avLst/>
          </a:prstGeom>
          <a:noFill/>
          <a:ln/>
        </p:spPr>
        <p:txBody>
          <a:bodyPr wrap="none" lIns="0" tIns="0" rIns="0" bIns="0" rtlCol="0" anchor="t"/>
          <a:lstStyle/>
          <a:p>
            <a:pPr algn="ctr"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Context-Aware Design</a:t>
            </a:r>
            <a:endParaRPr lang="en-US" sz="1900" dirty="0"/>
          </a:p>
        </p:txBody>
      </p:sp>
      <p:sp>
        <p:nvSpPr>
          <p:cNvPr id="18" name="Text 16"/>
          <p:cNvSpPr/>
          <p:nvPr/>
        </p:nvSpPr>
        <p:spPr>
          <a:xfrm>
            <a:off x="7612142" y="2463165"/>
            <a:ext cx="6126956" cy="1267778"/>
          </a:xfrm>
          <a:prstGeom prst="rect">
            <a:avLst/>
          </a:prstGeom>
          <a:noFill/>
          <a:ln/>
        </p:spPr>
        <p:txBody>
          <a:bodyPr wrap="square" lIns="0" tIns="0" rIns="0" bIns="0" rtlCol="0" anchor="t"/>
          <a:lstStyle/>
          <a:p>
            <a:pPr algn="ctr" indent="0" marL="0">
              <a:lnSpc>
                <a:spcPts val="2450"/>
              </a:lnSpc>
              <a:buNone/>
            </a:pPr>
            <a:r>
              <a:rPr lang="en-US" sz="1550" dirty="0">
                <a:solidFill>
                  <a:srgbClr val="DCD7E5"/>
                </a:solidFill>
                <a:latin typeface="Heebo Light" pitchFamily="34" charset="0"/>
                <a:ea typeface="Heebo Light" pitchFamily="34" charset="-122"/>
                <a:cs typeface="Heebo Light" pitchFamily="34" charset="-120"/>
              </a:rPr>
              <a:t>Designing mobile apps that adapt to user context, such as location, time, and environmental factors, can greatly enhance the user experience. Leveraging sensors and contextual data enables the creation of more personalized and intuitive mobile applications.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215390"/>
            <a:ext cx="8867061" cy="771525"/>
          </a:xfrm>
          <a:prstGeom prst="rect">
            <a:avLst/>
          </a:prstGeom>
          <a:noFill/>
          <a:ln/>
        </p:spPr>
        <p:txBody>
          <a:bodyPr wrap="none" lIns="0" tIns="0" rIns="0" bIns="0" rtlCol="0" anchor="t"/>
          <a:lstStyle/>
          <a:p>
            <a:pPr indent="0" marL="0">
              <a:lnSpc>
                <a:spcPts val="6050"/>
              </a:lnSpc>
              <a:buNone/>
            </a:pPr>
            <a:r>
              <a:rPr lang="en-US" sz="4850" dirty="0">
                <a:solidFill>
                  <a:srgbClr val="F2F0F4"/>
                </a:solidFill>
                <a:latin typeface="Montserrat" pitchFamily="34" charset="0"/>
                <a:ea typeface="Montserrat" pitchFamily="34" charset="-122"/>
                <a:cs typeface="Montserrat" pitchFamily="34" charset="-120"/>
              </a:rPr>
              <a:t>Ensuring Mobile App Quality</a:t>
            </a:r>
            <a:endParaRPr lang="en-US" sz="4850" dirty="0"/>
          </a:p>
        </p:txBody>
      </p:sp>
      <p:sp>
        <p:nvSpPr>
          <p:cNvPr id="3" name="Text 1"/>
          <p:cNvSpPr/>
          <p:nvPr/>
        </p:nvSpPr>
        <p:spPr>
          <a:xfrm>
            <a:off x="864037" y="2604016"/>
            <a:ext cx="3643789" cy="385763"/>
          </a:xfrm>
          <a:prstGeom prst="rect">
            <a:avLst/>
          </a:prstGeom>
          <a:noFill/>
          <a:ln/>
        </p:spPr>
        <p:txBody>
          <a:bodyPr wrap="none" lIns="0" tIns="0" rIns="0" bIns="0" rtlCol="0" anchor="t"/>
          <a:lstStyle/>
          <a:p>
            <a:pPr indent="0" marL="0">
              <a:lnSpc>
                <a:spcPts val="3000"/>
              </a:lnSpc>
              <a:buNone/>
            </a:pPr>
            <a:r>
              <a:rPr lang="en-US" sz="2400" dirty="0">
                <a:solidFill>
                  <a:srgbClr val="F2F0F4"/>
                </a:solidFill>
                <a:latin typeface="Montserrat" pitchFamily="34" charset="0"/>
                <a:ea typeface="Montserrat" pitchFamily="34" charset="-122"/>
                <a:cs typeface="Montserrat" pitchFamily="34" charset="-120"/>
              </a:rPr>
              <a:t>Comprehensive Testing</a:t>
            </a:r>
            <a:endParaRPr lang="en-US" sz="2400" dirty="0"/>
          </a:p>
        </p:txBody>
      </p:sp>
      <p:sp>
        <p:nvSpPr>
          <p:cNvPr id="4" name="Text 2"/>
          <p:cNvSpPr/>
          <p:nvPr/>
        </p:nvSpPr>
        <p:spPr>
          <a:xfrm>
            <a:off x="864037" y="3236595"/>
            <a:ext cx="3898821" cy="3555444"/>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Thorough testing is crucial for mobile app development, encompassing functional, performance, and compatibility testing across a wide range of devices and OS versions. Automated testing frameworks and cloud-based testing services can help streamline the QA process.</a:t>
            </a:r>
            <a:endParaRPr lang="en-US" sz="1900" dirty="0"/>
          </a:p>
        </p:txBody>
      </p:sp>
      <p:sp>
        <p:nvSpPr>
          <p:cNvPr id="5" name="Text 3"/>
          <p:cNvSpPr/>
          <p:nvPr/>
        </p:nvSpPr>
        <p:spPr>
          <a:xfrm>
            <a:off x="5372695" y="2604016"/>
            <a:ext cx="3334226" cy="385763"/>
          </a:xfrm>
          <a:prstGeom prst="rect">
            <a:avLst/>
          </a:prstGeom>
          <a:noFill/>
          <a:ln/>
        </p:spPr>
        <p:txBody>
          <a:bodyPr wrap="none" lIns="0" tIns="0" rIns="0" bIns="0" rtlCol="0" anchor="t"/>
          <a:lstStyle/>
          <a:p>
            <a:pPr indent="0" marL="0">
              <a:lnSpc>
                <a:spcPts val="3000"/>
              </a:lnSpc>
              <a:buNone/>
            </a:pPr>
            <a:r>
              <a:rPr lang="en-US" sz="2400" dirty="0">
                <a:solidFill>
                  <a:srgbClr val="F2F0F4"/>
                </a:solidFill>
                <a:latin typeface="Montserrat" pitchFamily="34" charset="0"/>
                <a:ea typeface="Montserrat" pitchFamily="34" charset="-122"/>
                <a:cs typeface="Montserrat" pitchFamily="34" charset="-120"/>
              </a:rPr>
              <a:t>User Interface Design</a:t>
            </a:r>
            <a:endParaRPr lang="en-US" sz="2400" dirty="0"/>
          </a:p>
        </p:txBody>
      </p:sp>
      <p:sp>
        <p:nvSpPr>
          <p:cNvPr id="6" name="Text 4"/>
          <p:cNvSpPr/>
          <p:nvPr/>
        </p:nvSpPr>
        <p:spPr>
          <a:xfrm>
            <a:off x="5372695" y="3236595"/>
            <a:ext cx="3898821" cy="3555444"/>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Crafting intuitive and visually appealing user interfaces is essential for mobile apps. Designers must consider factors like screen size, gesture-based interactions, and platform-specific design guidelines to create seamless and engaging experiences.</a:t>
            </a:r>
            <a:endParaRPr lang="en-US" sz="1900" dirty="0"/>
          </a:p>
        </p:txBody>
      </p:sp>
      <p:sp>
        <p:nvSpPr>
          <p:cNvPr id="7" name="Text 5"/>
          <p:cNvSpPr/>
          <p:nvPr/>
        </p:nvSpPr>
        <p:spPr>
          <a:xfrm>
            <a:off x="9881354" y="2604016"/>
            <a:ext cx="3086100" cy="385763"/>
          </a:xfrm>
          <a:prstGeom prst="rect">
            <a:avLst/>
          </a:prstGeom>
          <a:noFill/>
          <a:ln/>
        </p:spPr>
        <p:txBody>
          <a:bodyPr wrap="none" lIns="0" tIns="0" rIns="0" bIns="0" rtlCol="0" anchor="t"/>
          <a:lstStyle/>
          <a:p>
            <a:pPr indent="0" marL="0">
              <a:lnSpc>
                <a:spcPts val="3000"/>
              </a:lnSpc>
              <a:buNone/>
            </a:pPr>
            <a:r>
              <a:rPr lang="en-US" sz="2400" dirty="0">
                <a:solidFill>
                  <a:srgbClr val="F2F0F4"/>
                </a:solidFill>
                <a:latin typeface="Montserrat" pitchFamily="34" charset="0"/>
                <a:ea typeface="Montserrat" pitchFamily="34" charset="-122"/>
                <a:cs typeface="Montserrat" pitchFamily="34" charset="-120"/>
              </a:rPr>
              <a:t>Lessons Learned</a:t>
            </a:r>
            <a:endParaRPr lang="en-US" sz="2400" dirty="0"/>
          </a:p>
        </p:txBody>
      </p:sp>
      <p:sp>
        <p:nvSpPr>
          <p:cNvPr id="8" name="Text 6"/>
          <p:cNvSpPr/>
          <p:nvPr/>
        </p:nvSpPr>
        <p:spPr>
          <a:xfrm>
            <a:off x="9881354" y="3236595"/>
            <a:ext cx="3898821" cy="3160395"/>
          </a:xfrm>
          <a:prstGeom prst="rect">
            <a:avLst/>
          </a:prstGeom>
          <a:noFill/>
          <a:ln/>
        </p:spPr>
        <p:txBody>
          <a:bodyPr wrap="square" lIns="0" tIns="0" rIns="0" bIns="0" rtlCol="0" anchor="t"/>
          <a:lstStyle/>
          <a:p>
            <a:pPr indent="0" marL="0">
              <a:lnSpc>
                <a:spcPts val="3100"/>
              </a:lnSpc>
              <a:buNone/>
            </a:pPr>
            <a:r>
              <a:rPr lang="en-US" sz="1900" dirty="0">
                <a:solidFill>
                  <a:srgbClr val="DCD7E5"/>
                </a:solidFill>
                <a:latin typeface="Heebo Light" pitchFamily="34" charset="0"/>
                <a:ea typeface="Heebo Light" pitchFamily="34" charset="-122"/>
                <a:cs typeface="Heebo Light" pitchFamily="34" charset="-120"/>
              </a:rPr>
              <a:t>The mobile app landscape is constantly evolving, and developers must stay up-to-date with the latest trends, technologies, and user preferences. Continuous learning, user feedback, and iterative development are key to delivering successful mobile applications.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1652" y="1024414"/>
            <a:ext cx="9116258" cy="742593"/>
          </a:xfrm>
          <a:prstGeom prst="rect">
            <a:avLst/>
          </a:prstGeom>
          <a:noFill/>
          <a:ln/>
        </p:spPr>
        <p:txBody>
          <a:bodyPr wrap="none" lIns="0" tIns="0" rIns="0" bIns="0" rtlCol="0" anchor="t"/>
          <a:lstStyle/>
          <a:p>
            <a:pPr indent="0" marL="0">
              <a:lnSpc>
                <a:spcPts val="5800"/>
              </a:lnSpc>
              <a:buNone/>
            </a:pPr>
            <a:r>
              <a:rPr lang="en-US" sz="4650" dirty="0">
                <a:solidFill>
                  <a:srgbClr val="F2F0F4"/>
                </a:solidFill>
                <a:latin typeface="Montserrat" pitchFamily="34" charset="0"/>
                <a:ea typeface="Montserrat" pitchFamily="34" charset="-122"/>
                <a:cs typeface="Montserrat" pitchFamily="34" charset="-120"/>
              </a:rPr>
              <a:t>Embracing Mobile Ecosystems</a:t>
            </a:r>
            <a:endParaRPr lang="en-US" sz="4650" dirty="0"/>
          </a:p>
        </p:txBody>
      </p:sp>
      <p:sp>
        <p:nvSpPr>
          <p:cNvPr id="3" name="Shape 1"/>
          <p:cNvSpPr/>
          <p:nvPr/>
        </p:nvSpPr>
        <p:spPr>
          <a:xfrm>
            <a:off x="831652" y="2509480"/>
            <a:ext cx="534591" cy="534591"/>
          </a:xfrm>
          <a:prstGeom prst="roundRect">
            <a:avLst>
              <a:gd name="adj" fmla="val 18671"/>
            </a:avLst>
          </a:prstGeom>
          <a:solidFill>
            <a:srgbClr val="31136C"/>
          </a:solidFill>
          <a:ln w="7620">
            <a:solidFill>
              <a:srgbClr val="4A2C85"/>
            </a:solidFill>
            <a:prstDash val="solid"/>
          </a:ln>
        </p:spPr>
      </p:sp>
      <p:sp>
        <p:nvSpPr>
          <p:cNvPr id="4" name="Text 2"/>
          <p:cNvSpPr/>
          <p:nvPr/>
        </p:nvSpPr>
        <p:spPr>
          <a:xfrm>
            <a:off x="1034534" y="2598539"/>
            <a:ext cx="128707" cy="356473"/>
          </a:xfrm>
          <a:prstGeom prst="rect">
            <a:avLst/>
          </a:prstGeom>
          <a:noFill/>
          <a:ln/>
        </p:spPr>
        <p:txBody>
          <a:bodyPr wrap="none" lIns="0" tIns="0" rIns="0" bIns="0" rtlCol="0" anchor="t"/>
          <a:lstStyle/>
          <a:p>
            <a:pPr algn="ctr" indent="0" marL="0">
              <a:lnSpc>
                <a:spcPts val="2800"/>
              </a:lnSpc>
              <a:buNone/>
            </a:pPr>
            <a:r>
              <a:rPr lang="en-US" sz="2800" dirty="0">
                <a:solidFill>
                  <a:srgbClr val="DCD7E5"/>
                </a:solidFill>
                <a:latin typeface="Montserrat" pitchFamily="34" charset="0"/>
                <a:ea typeface="Montserrat" pitchFamily="34" charset="-122"/>
                <a:cs typeface="Montserrat" pitchFamily="34" charset="-120"/>
              </a:rPr>
              <a:t>1</a:t>
            </a:r>
            <a:endParaRPr lang="en-US" sz="2800" dirty="0"/>
          </a:p>
        </p:txBody>
      </p:sp>
      <p:sp>
        <p:nvSpPr>
          <p:cNvPr id="5" name="Text 3"/>
          <p:cNvSpPr/>
          <p:nvPr/>
        </p:nvSpPr>
        <p:spPr>
          <a:xfrm>
            <a:off x="1603772" y="2509480"/>
            <a:ext cx="3367088" cy="371237"/>
          </a:xfrm>
          <a:prstGeom prst="rect">
            <a:avLst/>
          </a:prstGeom>
          <a:noFill/>
          <a:ln/>
        </p:spPr>
        <p:txBody>
          <a:bodyPr wrap="none" lIns="0" tIns="0" rIns="0" bIns="0" rtlCol="0" anchor="t"/>
          <a:lstStyle/>
          <a:p>
            <a:pPr indent="0" marL="0">
              <a:lnSpc>
                <a:spcPts val="2900"/>
              </a:lnSpc>
              <a:buNone/>
            </a:pPr>
            <a:r>
              <a:rPr lang="en-US" sz="2300" dirty="0">
                <a:solidFill>
                  <a:srgbClr val="DCD7E5"/>
                </a:solidFill>
                <a:latin typeface="Montserrat" pitchFamily="34" charset="0"/>
                <a:ea typeface="Montserrat" pitchFamily="34" charset="-122"/>
                <a:cs typeface="Montserrat" pitchFamily="34" charset="-120"/>
              </a:rPr>
              <a:t>Mobility Environments</a:t>
            </a:r>
            <a:endParaRPr lang="en-US" sz="2300" dirty="0"/>
          </a:p>
        </p:txBody>
      </p:sp>
      <p:sp>
        <p:nvSpPr>
          <p:cNvPr id="6" name="Text 4"/>
          <p:cNvSpPr/>
          <p:nvPr/>
        </p:nvSpPr>
        <p:spPr>
          <a:xfrm>
            <a:off x="1603772" y="3023235"/>
            <a:ext cx="3391853" cy="3801666"/>
          </a:xfrm>
          <a:prstGeom prst="rect">
            <a:avLst/>
          </a:prstGeom>
          <a:noFill/>
          <a:ln/>
        </p:spPr>
        <p:txBody>
          <a:bodyPr wrap="square" lIns="0" tIns="0" rIns="0" bIns="0" rtlCol="0" anchor="t"/>
          <a:lstStyle/>
          <a:p>
            <a:pPr indent="0" marL="0">
              <a:lnSpc>
                <a:spcPts val="2950"/>
              </a:lnSpc>
              <a:buNone/>
            </a:pPr>
            <a:r>
              <a:rPr lang="en-US" sz="1850" dirty="0">
                <a:solidFill>
                  <a:srgbClr val="DCD7E5"/>
                </a:solidFill>
                <a:latin typeface="Heebo Light" pitchFamily="34" charset="0"/>
                <a:ea typeface="Heebo Light" pitchFamily="34" charset="-122"/>
                <a:cs typeface="Heebo Light" pitchFamily="34" charset="-120"/>
              </a:rPr>
              <a:t>Mobile apps exist within dynamic ecosystems, interacting with various platforms, cloud services, and IoT devices. Developers must understand the nuances of these environments to create apps that seamlessly integrate and leverage the full potential of mobile technologies.</a:t>
            </a:r>
            <a:endParaRPr lang="en-US" sz="1850" dirty="0"/>
          </a:p>
        </p:txBody>
      </p:sp>
      <p:sp>
        <p:nvSpPr>
          <p:cNvPr id="7" name="Shape 5"/>
          <p:cNvSpPr/>
          <p:nvPr/>
        </p:nvSpPr>
        <p:spPr>
          <a:xfrm>
            <a:off x="5233154" y="2509480"/>
            <a:ext cx="534591" cy="534591"/>
          </a:xfrm>
          <a:prstGeom prst="roundRect">
            <a:avLst>
              <a:gd name="adj" fmla="val 18671"/>
            </a:avLst>
          </a:prstGeom>
          <a:solidFill>
            <a:srgbClr val="31136C"/>
          </a:solidFill>
          <a:ln w="7620">
            <a:solidFill>
              <a:srgbClr val="4A2C85"/>
            </a:solidFill>
            <a:prstDash val="solid"/>
          </a:ln>
        </p:spPr>
      </p:sp>
      <p:sp>
        <p:nvSpPr>
          <p:cNvPr id="8" name="Text 6"/>
          <p:cNvSpPr/>
          <p:nvPr/>
        </p:nvSpPr>
        <p:spPr>
          <a:xfrm>
            <a:off x="5399127" y="2598539"/>
            <a:ext cx="202525" cy="356473"/>
          </a:xfrm>
          <a:prstGeom prst="rect">
            <a:avLst/>
          </a:prstGeom>
          <a:noFill/>
          <a:ln/>
        </p:spPr>
        <p:txBody>
          <a:bodyPr wrap="none" lIns="0" tIns="0" rIns="0" bIns="0" rtlCol="0" anchor="t"/>
          <a:lstStyle/>
          <a:p>
            <a:pPr algn="ctr" indent="0" marL="0">
              <a:lnSpc>
                <a:spcPts val="2800"/>
              </a:lnSpc>
              <a:buNone/>
            </a:pPr>
            <a:r>
              <a:rPr lang="en-US" sz="2800" dirty="0">
                <a:solidFill>
                  <a:srgbClr val="DCD7E5"/>
                </a:solidFill>
                <a:latin typeface="Montserrat" pitchFamily="34" charset="0"/>
                <a:ea typeface="Montserrat" pitchFamily="34" charset="-122"/>
                <a:cs typeface="Montserrat" pitchFamily="34" charset="-120"/>
              </a:rPr>
              <a:t>2</a:t>
            </a:r>
            <a:endParaRPr lang="en-US" sz="2800" dirty="0"/>
          </a:p>
        </p:txBody>
      </p:sp>
      <p:sp>
        <p:nvSpPr>
          <p:cNvPr id="9" name="Text 7"/>
          <p:cNvSpPr/>
          <p:nvPr/>
        </p:nvSpPr>
        <p:spPr>
          <a:xfrm>
            <a:off x="6005274" y="2509480"/>
            <a:ext cx="3316605" cy="371237"/>
          </a:xfrm>
          <a:prstGeom prst="rect">
            <a:avLst/>
          </a:prstGeom>
          <a:noFill/>
          <a:ln/>
        </p:spPr>
        <p:txBody>
          <a:bodyPr wrap="none" lIns="0" tIns="0" rIns="0" bIns="0" rtlCol="0" anchor="t"/>
          <a:lstStyle/>
          <a:p>
            <a:pPr indent="0" marL="0">
              <a:lnSpc>
                <a:spcPts val="2900"/>
              </a:lnSpc>
              <a:buNone/>
            </a:pPr>
            <a:r>
              <a:rPr lang="en-US" sz="2300" dirty="0">
                <a:solidFill>
                  <a:srgbClr val="DCD7E5"/>
                </a:solidFill>
                <a:latin typeface="Montserrat" pitchFamily="34" charset="0"/>
                <a:ea typeface="Montserrat" pitchFamily="34" charset="-122"/>
                <a:cs typeface="Montserrat" pitchFamily="34" charset="-120"/>
              </a:rPr>
              <a:t>The Cloud Connection</a:t>
            </a:r>
            <a:endParaRPr lang="en-US" sz="2300" dirty="0"/>
          </a:p>
        </p:txBody>
      </p:sp>
      <p:sp>
        <p:nvSpPr>
          <p:cNvPr id="10" name="Text 8"/>
          <p:cNvSpPr/>
          <p:nvPr/>
        </p:nvSpPr>
        <p:spPr>
          <a:xfrm>
            <a:off x="6005274" y="3023235"/>
            <a:ext cx="3391853" cy="4181832"/>
          </a:xfrm>
          <a:prstGeom prst="rect">
            <a:avLst/>
          </a:prstGeom>
          <a:noFill/>
          <a:ln/>
        </p:spPr>
        <p:txBody>
          <a:bodyPr wrap="square" lIns="0" tIns="0" rIns="0" bIns="0" rtlCol="0" anchor="t"/>
          <a:lstStyle/>
          <a:p>
            <a:pPr indent="0" marL="0">
              <a:lnSpc>
                <a:spcPts val="2950"/>
              </a:lnSpc>
              <a:buNone/>
            </a:pPr>
            <a:r>
              <a:rPr lang="en-US" sz="1850" dirty="0">
                <a:solidFill>
                  <a:srgbClr val="DCD7E5"/>
                </a:solidFill>
                <a:latin typeface="Heebo Light" pitchFamily="34" charset="0"/>
                <a:ea typeface="Heebo Light" pitchFamily="34" charset="-122"/>
                <a:cs typeface="Heebo Light" pitchFamily="34" charset="-120"/>
              </a:rPr>
              <a:t>Cloud computing plays a crucial role in mobile app development, providing scalable infrastructure, data storage, and services that enhance the functionality and user experience of mobile applications. Leveraging cloud technologies can help overcome the limitations of mobile devices.</a:t>
            </a:r>
            <a:endParaRPr lang="en-US" sz="1850" dirty="0"/>
          </a:p>
        </p:txBody>
      </p:sp>
      <p:sp>
        <p:nvSpPr>
          <p:cNvPr id="11" name="Shape 9"/>
          <p:cNvSpPr/>
          <p:nvPr/>
        </p:nvSpPr>
        <p:spPr>
          <a:xfrm>
            <a:off x="9634657" y="2509480"/>
            <a:ext cx="534591" cy="534591"/>
          </a:xfrm>
          <a:prstGeom prst="roundRect">
            <a:avLst>
              <a:gd name="adj" fmla="val 18671"/>
            </a:avLst>
          </a:prstGeom>
          <a:solidFill>
            <a:srgbClr val="31136C"/>
          </a:solidFill>
          <a:ln w="7620">
            <a:solidFill>
              <a:srgbClr val="4A2C85"/>
            </a:solidFill>
            <a:prstDash val="solid"/>
          </a:ln>
        </p:spPr>
      </p:sp>
      <p:sp>
        <p:nvSpPr>
          <p:cNvPr id="12" name="Text 10"/>
          <p:cNvSpPr/>
          <p:nvPr/>
        </p:nvSpPr>
        <p:spPr>
          <a:xfrm>
            <a:off x="9801344" y="2598539"/>
            <a:ext cx="201097" cy="356473"/>
          </a:xfrm>
          <a:prstGeom prst="rect">
            <a:avLst/>
          </a:prstGeom>
          <a:noFill/>
          <a:ln/>
        </p:spPr>
        <p:txBody>
          <a:bodyPr wrap="none" lIns="0" tIns="0" rIns="0" bIns="0" rtlCol="0" anchor="t"/>
          <a:lstStyle/>
          <a:p>
            <a:pPr algn="ctr" indent="0" marL="0">
              <a:lnSpc>
                <a:spcPts val="2800"/>
              </a:lnSpc>
              <a:buNone/>
            </a:pPr>
            <a:r>
              <a:rPr lang="en-US" sz="2800" dirty="0">
                <a:solidFill>
                  <a:srgbClr val="DCD7E5"/>
                </a:solidFill>
                <a:latin typeface="Montserrat" pitchFamily="34" charset="0"/>
                <a:ea typeface="Montserrat" pitchFamily="34" charset="-122"/>
                <a:cs typeface="Montserrat" pitchFamily="34" charset="-120"/>
              </a:rPr>
              <a:t>3</a:t>
            </a:r>
            <a:endParaRPr lang="en-US" sz="2800" dirty="0"/>
          </a:p>
        </p:txBody>
      </p:sp>
      <p:sp>
        <p:nvSpPr>
          <p:cNvPr id="13" name="Text 11"/>
          <p:cNvSpPr/>
          <p:nvPr/>
        </p:nvSpPr>
        <p:spPr>
          <a:xfrm>
            <a:off x="10406777" y="2509480"/>
            <a:ext cx="3391853" cy="742474"/>
          </a:xfrm>
          <a:prstGeom prst="rect">
            <a:avLst/>
          </a:prstGeom>
          <a:noFill/>
          <a:ln/>
        </p:spPr>
        <p:txBody>
          <a:bodyPr wrap="square" lIns="0" tIns="0" rIns="0" bIns="0" rtlCol="0" anchor="t"/>
          <a:lstStyle/>
          <a:p>
            <a:pPr indent="0" marL="0">
              <a:lnSpc>
                <a:spcPts val="2900"/>
              </a:lnSpc>
              <a:buNone/>
            </a:pPr>
            <a:r>
              <a:rPr lang="en-US" sz="2300" dirty="0">
                <a:solidFill>
                  <a:srgbClr val="DCD7E5"/>
                </a:solidFill>
                <a:latin typeface="Montserrat" pitchFamily="34" charset="0"/>
                <a:ea typeface="Montserrat" pitchFamily="34" charset="-122"/>
                <a:cs typeface="Montserrat" pitchFamily="34" charset="-120"/>
              </a:rPr>
              <a:t>Applicability of Software Engineering</a:t>
            </a:r>
            <a:endParaRPr lang="en-US" sz="2300" dirty="0"/>
          </a:p>
        </p:txBody>
      </p:sp>
      <p:sp>
        <p:nvSpPr>
          <p:cNvPr id="14" name="Text 12"/>
          <p:cNvSpPr/>
          <p:nvPr/>
        </p:nvSpPr>
        <p:spPr>
          <a:xfrm>
            <a:off x="10406777" y="3394472"/>
            <a:ext cx="3391853" cy="3801666"/>
          </a:xfrm>
          <a:prstGeom prst="rect">
            <a:avLst/>
          </a:prstGeom>
          <a:noFill/>
          <a:ln/>
        </p:spPr>
        <p:txBody>
          <a:bodyPr wrap="square" lIns="0" tIns="0" rIns="0" bIns="0" rtlCol="0" anchor="t"/>
          <a:lstStyle/>
          <a:p>
            <a:pPr indent="0" marL="0">
              <a:lnSpc>
                <a:spcPts val="2950"/>
              </a:lnSpc>
              <a:buNone/>
            </a:pPr>
            <a:r>
              <a:rPr lang="en-US" sz="1850" dirty="0">
                <a:solidFill>
                  <a:srgbClr val="DCD7E5"/>
                </a:solidFill>
                <a:latin typeface="Heebo Light" pitchFamily="34" charset="0"/>
                <a:ea typeface="Heebo Light" pitchFamily="34" charset="-122"/>
                <a:cs typeface="Heebo Light" pitchFamily="34" charset="-120"/>
              </a:rPr>
              <a:t>While many conventional software engineering principles and practices apply to mobile app development, the unique characteristics of mobile platforms require specialized approaches. Developers must adapt their methodologies to address the challenges posed by mobile environments.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5573" y="726400"/>
            <a:ext cx="8284369" cy="692467"/>
          </a:xfrm>
          <a:prstGeom prst="rect">
            <a:avLst/>
          </a:prstGeom>
          <a:noFill/>
          <a:ln/>
        </p:spPr>
        <p:txBody>
          <a:bodyPr wrap="none" lIns="0" tIns="0" rIns="0" bIns="0" rtlCol="0" anchor="t"/>
          <a:lstStyle/>
          <a:p>
            <a:pPr indent="0" marL="0">
              <a:lnSpc>
                <a:spcPts val="5450"/>
              </a:lnSpc>
              <a:buNone/>
            </a:pPr>
            <a:r>
              <a:rPr lang="en-US" sz="4350" dirty="0">
                <a:solidFill>
                  <a:srgbClr val="F2F0F4"/>
                </a:solidFill>
                <a:latin typeface="Montserrat" pitchFamily="34" charset="0"/>
                <a:ea typeface="Montserrat" pitchFamily="34" charset="-122"/>
                <a:cs typeface="Montserrat" pitchFamily="34" charset="-120"/>
              </a:rPr>
              <a:t>Designing for the Mobile User</a:t>
            </a:r>
            <a:endParaRPr lang="en-US" sz="4350" dirty="0"/>
          </a:p>
        </p:txBody>
      </p:sp>
      <p:sp>
        <p:nvSpPr>
          <p:cNvPr id="3" name="Shape 1"/>
          <p:cNvSpPr/>
          <p:nvPr/>
        </p:nvSpPr>
        <p:spPr>
          <a:xfrm>
            <a:off x="775573" y="1862018"/>
            <a:ext cx="6428899" cy="2709743"/>
          </a:xfrm>
          <a:prstGeom prst="roundRect">
            <a:avLst>
              <a:gd name="adj" fmla="val 3435"/>
            </a:avLst>
          </a:prstGeom>
          <a:solidFill>
            <a:srgbClr val="31136C"/>
          </a:solidFill>
          <a:ln w="7620">
            <a:solidFill>
              <a:srgbClr val="4A2C85"/>
            </a:solidFill>
            <a:prstDash val="solid"/>
          </a:ln>
        </p:spPr>
      </p:sp>
      <p:sp>
        <p:nvSpPr>
          <p:cNvPr id="4" name="Text 2"/>
          <p:cNvSpPr/>
          <p:nvPr/>
        </p:nvSpPr>
        <p:spPr>
          <a:xfrm>
            <a:off x="1004768" y="2091214"/>
            <a:ext cx="3074075" cy="346234"/>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Contextual Awareness</a:t>
            </a:r>
            <a:endParaRPr lang="en-US" sz="2150" dirty="0"/>
          </a:p>
        </p:txBody>
      </p:sp>
      <p:sp>
        <p:nvSpPr>
          <p:cNvPr id="5" name="Text 3"/>
          <p:cNvSpPr/>
          <p:nvPr/>
        </p:nvSpPr>
        <p:spPr>
          <a:xfrm>
            <a:off x="1004768" y="2570321"/>
            <a:ext cx="5970508" cy="1772245"/>
          </a:xfrm>
          <a:prstGeom prst="rect">
            <a:avLst/>
          </a:prstGeom>
          <a:noFill/>
          <a:ln/>
        </p:spPr>
        <p:txBody>
          <a:bodyPr wrap="square" lIns="0" tIns="0" rIns="0" bIns="0" rtlCol="0" anchor="t"/>
          <a:lstStyle/>
          <a:p>
            <a:pP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Mobile apps should be designed to adapt to the user's context, such as location, time, and environmental factors. By leveraging sensors and contextual data, mobile apps can provide personalized and seamless experiences that cater to the user's needs and preferences.</a:t>
            </a:r>
            <a:endParaRPr lang="en-US" sz="1700" dirty="0"/>
          </a:p>
        </p:txBody>
      </p:sp>
      <p:sp>
        <p:nvSpPr>
          <p:cNvPr id="6" name="Shape 4"/>
          <p:cNvSpPr/>
          <p:nvPr/>
        </p:nvSpPr>
        <p:spPr>
          <a:xfrm>
            <a:off x="7426047" y="1862018"/>
            <a:ext cx="6428899" cy="2709743"/>
          </a:xfrm>
          <a:prstGeom prst="roundRect">
            <a:avLst>
              <a:gd name="adj" fmla="val 3435"/>
            </a:avLst>
          </a:prstGeom>
          <a:solidFill>
            <a:srgbClr val="31136C"/>
          </a:solidFill>
          <a:ln w="7620">
            <a:solidFill>
              <a:srgbClr val="4A2C85"/>
            </a:solidFill>
            <a:prstDash val="solid"/>
          </a:ln>
        </p:spPr>
      </p:sp>
      <p:sp>
        <p:nvSpPr>
          <p:cNvPr id="7" name="Text 5"/>
          <p:cNvSpPr/>
          <p:nvPr/>
        </p:nvSpPr>
        <p:spPr>
          <a:xfrm>
            <a:off x="7655242" y="2091214"/>
            <a:ext cx="2893814" cy="346234"/>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Minimalist Interfaces</a:t>
            </a:r>
            <a:endParaRPr lang="en-US" sz="2150" dirty="0"/>
          </a:p>
        </p:txBody>
      </p:sp>
      <p:sp>
        <p:nvSpPr>
          <p:cNvPr id="8" name="Text 6"/>
          <p:cNvSpPr/>
          <p:nvPr/>
        </p:nvSpPr>
        <p:spPr>
          <a:xfrm>
            <a:off x="7655242" y="2570321"/>
            <a:ext cx="5970508" cy="1772245"/>
          </a:xfrm>
          <a:prstGeom prst="rect">
            <a:avLst/>
          </a:prstGeom>
          <a:noFill/>
          <a:ln/>
        </p:spPr>
        <p:txBody>
          <a:bodyPr wrap="square" lIns="0" tIns="0" rIns="0" bIns="0" rtlCol="0" anchor="t"/>
          <a:lstStyle/>
          <a:p>
            <a:pP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Mobile screens offer limited space, so mobile app interfaces must be clean, intuitive, and focused on the essential features. Designers should prioritize simplicity, ease of navigation, and responsive interactions to create engaging and efficient mobile experiences.</a:t>
            </a:r>
            <a:endParaRPr lang="en-US" sz="1700" dirty="0"/>
          </a:p>
        </p:txBody>
      </p:sp>
      <p:sp>
        <p:nvSpPr>
          <p:cNvPr id="9" name="Shape 7"/>
          <p:cNvSpPr/>
          <p:nvPr/>
        </p:nvSpPr>
        <p:spPr>
          <a:xfrm>
            <a:off x="775573" y="4793337"/>
            <a:ext cx="6428899" cy="2709743"/>
          </a:xfrm>
          <a:prstGeom prst="roundRect">
            <a:avLst>
              <a:gd name="adj" fmla="val 3435"/>
            </a:avLst>
          </a:prstGeom>
          <a:solidFill>
            <a:srgbClr val="31136C"/>
          </a:solidFill>
          <a:ln w="7620">
            <a:solidFill>
              <a:srgbClr val="4A2C85"/>
            </a:solidFill>
            <a:prstDash val="solid"/>
          </a:ln>
        </p:spPr>
      </p:sp>
      <p:sp>
        <p:nvSpPr>
          <p:cNvPr id="10" name="Text 8"/>
          <p:cNvSpPr/>
          <p:nvPr/>
        </p:nvSpPr>
        <p:spPr>
          <a:xfrm>
            <a:off x="1004768" y="5022533"/>
            <a:ext cx="3325535" cy="346234"/>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Multimodal Interactions</a:t>
            </a:r>
            <a:endParaRPr lang="en-US" sz="2150" dirty="0"/>
          </a:p>
        </p:txBody>
      </p:sp>
      <p:sp>
        <p:nvSpPr>
          <p:cNvPr id="11" name="Text 9"/>
          <p:cNvSpPr/>
          <p:nvPr/>
        </p:nvSpPr>
        <p:spPr>
          <a:xfrm>
            <a:off x="1004768" y="5501640"/>
            <a:ext cx="5970508" cy="1772245"/>
          </a:xfrm>
          <a:prstGeom prst="rect">
            <a:avLst/>
          </a:prstGeom>
          <a:noFill/>
          <a:ln/>
        </p:spPr>
        <p:txBody>
          <a:bodyPr wrap="square" lIns="0" tIns="0" rIns="0" bIns="0" rtlCol="0" anchor="t"/>
          <a:lstStyle/>
          <a:p>
            <a:pP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Mobile devices offer a variety of input modes, including touch, voice, and gesture-based interactions. Incorporating multimodal capabilities can enhance the user experience and make mobile apps more accessible and intuitive for a diverse range of users.</a:t>
            </a:r>
            <a:endParaRPr lang="en-US" sz="1700" dirty="0"/>
          </a:p>
        </p:txBody>
      </p:sp>
      <p:sp>
        <p:nvSpPr>
          <p:cNvPr id="12" name="Shape 10"/>
          <p:cNvSpPr/>
          <p:nvPr/>
        </p:nvSpPr>
        <p:spPr>
          <a:xfrm>
            <a:off x="7426047" y="4793337"/>
            <a:ext cx="6428899" cy="2709743"/>
          </a:xfrm>
          <a:prstGeom prst="roundRect">
            <a:avLst>
              <a:gd name="adj" fmla="val 3435"/>
            </a:avLst>
          </a:prstGeom>
          <a:solidFill>
            <a:srgbClr val="31136C"/>
          </a:solidFill>
          <a:ln w="7620">
            <a:solidFill>
              <a:srgbClr val="4A2C85"/>
            </a:solidFill>
            <a:prstDash val="solid"/>
          </a:ln>
        </p:spPr>
      </p:sp>
      <p:sp>
        <p:nvSpPr>
          <p:cNvPr id="13" name="Text 11"/>
          <p:cNvSpPr/>
          <p:nvPr/>
        </p:nvSpPr>
        <p:spPr>
          <a:xfrm>
            <a:off x="7655242" y="5022533"/>
            <a:ext cx="2817971" cy="346234"/>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Offline Functionality</a:t>
            </a:r>
            <a:endParaRPr lang="en-US" sz="2150" dirty="0"/>
          </a:p>
        </p:txBody>
      </p:sp>
      <p:sp>
        <p:nvSpPr>
          <p:cNvPr id="14" name="Text 12"/>
          <p:cNvSpPr/>
          <p:nvPr/>
        </p:nvSpPr>
        <p:spPr>
          <a:xfrm>
            <a:off x="7655242" y="5501640"/>
            <a:ext cx="5970508" cy="1772245"/>
          </a:xfrm>
          <a:prstGeom prst="rect">
            <a:avLst/>
          </a:prstGeom>
          <a:noFill/>
          <a:ln/>
        </p:spPr>
        <p:txBody>
          <a:bodyPr wrap="square" lIns="0" tIns="0" rIns="0" bIns="0" rtlCol="0" anchor="t"/>
          <a:lstStyle/>
          <a:p>
            <a:pPr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Mobile users often encounter intermittent connectivity or low-bandwidth situations. Designing mobile apps with robust offline functionality, such as data synchronization and caching, can ensure a seamless user experience even in challenging network conditions.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5096" y="837724"/>
            <a:ext cx="9686687" cy="683062"/>
          </a:xfrm>
          <a:prstGeom prst="rect">
            <a:avLst/>
          </a:prstGeom>
          <a:noFill/>
          <a:ln/>
        </p:spPr>
        <p:txBody>
          <a:bodyPr wrap="none" lIns="0" tIns="0" rIns="0" bIns="0" rtlCol="0" anchor="t"/>
          <a:lstStyle/>
          <a:p>
            <a:pPr indent="0" marL="0">
              <a:lnSpc>
                <a:spcPts val="5350"/>
              </a:lnSpc>
              <a:buNone/>
            </a:pPr>
            <a:r>
              <a:rPr lang="en-US" sz="4300" dirty="0">
                <a:solidFill>
                  <a:srgbClr val="F2F0F4"/>
                </a:solidFill>
                <a:latin typeface="Montserrat" pitchFamily="34" charset="0"/>
                <a:ea typeface="Montserrat" pitchFamily="34" charset="-122"/>
                <a:cs typeface="Montserrat" pitchFamily="34" charset="-120"/>
              </a:rPr>
              <a:t>Leveraging Emerging Technologies</a:t>
            </a:r>
            <a:endParaRPr lang="en-US" sz="4300" dirty="0"/>
          </a:p>
        </p:txBody>
      </p:sp>
      <p:pic>
        <p:nvPicPr>
          <p:cNvPr id="3" name="Image 0" descr="preencoded.png">    </p:cNvPr>
          <p:cNvPicPr>
            <a:picLocks noChangeAspect="1"/>
          </p:cNvPicPr>
          <p:nvPr/>
        </p:nvPicPr>
        <p:blipFill>
          <a:blip r:embed="rId1"/>
          <a:stretch>
            <a:fillRect/>
          </a:stretch>
        </p:blipFill>
        <p:spPr>
          <a:xfrm>
            <a:off x="765096" y="1957983"/>
            <a:ext cx="546497" cy="546497"/>
          </a:xfrm>
          <a:prstGeom prst="rect">
            <a:avLst/>
          </a:prstGeom>
        </p:spPr>
      </p:pic>
      <p:sp>
        <p:nvSpPr>
          <p:cNvPr id="4" name="Text 1"/>
          <p:cNvSpPr/>
          <p:nvPr/>
        </p:nvSpPr>
        <p:spPr>
          <a:xfrm>
            <a:off x="765096" y="2723078"/>
            <a:ext cx="2732603" cy="341471"/>
          </a:xfrm>
          <a:prstGeom prst="rect">
            <a:avLst/>
          </a:prstGeom>
          <a:noFill/>
          <a:ln/>
        </p:spPr>
        <p:txBody>
          <a:bodyPr wrap="none" lIns="0" tIns="0" rIns="0" bIns="0" rtlCol="0" anchor="t"/>
          <a:lstStyle/>
          <a:p>
            <a:pPr algn="l" indent="0" marL="0">
              <a:lnSpc>
                <a:spcPts val="2650"/>
              </a:lnSpc>
              <a:buNone/>
            </a:pPr>
            <a:r>
              <a:rPr lang="en-US" sz="2150" dirty="0">
                <a:solidFill>
                  <a:srgbClr val="DCD7E5"/>
                </a:solidFill>
                <a:latin typeface="Montserrat" pitchFamily="34" charset="0"/>
                <a:ea typeface="Montserrat" pitchFamily="34" charset="-122"/>
                <a:cs typeface="Montserrat" pitchFamily="34" charset="-120"/>
              </a:rPr>
              <a:t>Augmented Reality</a:t>
            </a:r>
            <a:endParaRPr lang="en-US" sz="2150" dirty="0"/>
          </a:p>
        </p:txBody>
      </p:sp>
      <p:sp>
        <p:nvSpPr>
          <p:cNvPr id="5" name="Text 2"/>
          <p:cNvSpPr/>
          <p:nvPr/>
        </p:nvSpPr>
        <p:spPr>
          <a:xfrm>
            <a:off x="765096" y="3195638"/>
            <a:ext cx="3029069" cy="3496866"/>
          </a:xfrm>
          <a:prstGeom prst="rect">
            <a:avLst/>
          </a:prstGeom>
          <a:noFill/>
          <a:ln/>
        </p:spPr>
        <p:txBody>
          <a:bodyPr wrap="squar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Augmented reality (AR) technologies enable mobile apps to overlay digital content and information onto the user's physical environment, providing immersive and engaging experiences. AR can enhance product visualization, navigation, and educational experiences on mobile devices.</a:t>
            </a:r>
            <a:endParaRPr lang="en-US" sz="1700" dirty="0"/>
          </a:p>
        </p:txBody>
      </p:sp>
      <p:pic>
        <p:nvPicPr>
          <p:cNvPr id="6" name="Image 1" descr="preencoded.png">    </p:cNvPr>
          <p:cNvPicPr>
            <a:picLocks noChangeAspect="1"/>
          </p:cNvPicPr>
          <p:nvPr/>
        </p:nvPicPr>
        <p:blipFill>
          <a:blip r:embed="rId2"/>
          <a:stretch>
            <a:fillRect/>
          </a:stretch>
        </p:blipFill>
        <p:spPr>
          <a:xfrm>
            <a:off x="4122063" y="1957983"/>
            <a:ext cx="546497" cy="546497"/>
          </a:xfrm>
          <a:prstGeom prst="rect">
            <a:avLst/>
          </a:prstGeom>
        </p:spPr>
      </p:pic>
      <p:sp>
        <p:nvSpPr>
          <p:cNvPr id="7" name="Text 3"/>
          <p:cNvSpPr/>
          <p:nvPr/>
        </p:nvSpPr>
        <p:spPr>
          <a:xfrm>
            <a:off x="4122063" y="2723078"/>
            <a:ext cx="2803565" cy="341471"/>
          </a:xfrm>
          <a:prstGeom prst="rect">
            <a:avLst/>
          </a:prstGeom>
          <a:noFill/>
          <a:ln/>
        </p:spPr>
        <p:txBody>
          <a:bodyPr wrap="none" lIns="0" tIns="0" rIns="0" bIns="0" rtlCol="0" anchor="t"/>
          <a:lstStyle/>
          <a:p>
            <a:pPr algn="l" indent="0" marL="0">
              <a:lnSpc>
                <a:spcPts val="2650"/>
              </a:lnSpc>
              <a:buNone/>
            </a:pPr>
            <a:r>
              <a:rPr lang="en-US" sz="2150" dirty="0">
                <a:solidFill>
                  <a:srgbClr val="DCD7E5"/>
                </a:solidFill>
                <a:latin typeface="Montserrat" pitchFamily="34" charset="0"/>
                <a:ea typeface="Montserrat" pitchFamily="34" charset="-122"/>
                <a:cs typeface="Montserrat" pitchFamily="34" charset="-120"/>
              </a:rPr>
              <a:t>Artificial Intelligence</a:t>
            </a:r>
            <a:endParaRPr lang="en-US" sz="2150" dirty="0"/>
          </a:p>
        </p:txBody>
      </p:sp>
      <p:sp>
        <p:nvSpPr>
          <p:cNvPr id="8" name="Text 4"/>
          <p:cNvSpPr/>
          <p:nvPr/>
        </p:nvSpPr>
        <p:spPr>
          <a:xfrm>
            <a:off x="4122063" y="3195638"/>
            <a:ext cx="3029188" cy="3846552"/>
          </a:xfrm>
          <a:prstGeom prst="rect">
            <a:avLst/>
          </a:prstGeom>
          <a:noFill/>
          <a:ln/>
        </p:spPr>
        <p:txBody>
          <a:bodyPr wrap="squar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Integrating artificial intelligence (AI) and machine learning capabilities into mobile apps can lead to more intelligent and personalized experiences. AI-powered features like voice assistants, image recognition, and predictive analytics can enhance user engagement and productivity on mobile platforms.</a:t>
            </a:r>
            <a:endParaRPr lang="en-US" sz="1700" dirty="0"/>
          </a:p>
        </p:txBody>
      </p:sp>
      <p:pic>
        <p:nvPicPr>
          <p:cNvPr id="9" name="Image 2" descr="preencoded.png">    </p:cNvPr>
          <p:cNvPicPr>
            <a:picLocks noChangeAspect="1"/>
          </p:cNvPicPr>
          <p:nvPr/>
        </p:nvPicPr>
        <p:blipFill>
          <a:blip r:embed="rId3"/>
          <a:stretch>
            <a:fillRect/>
          </a:stretch>
        </p:blipFill>
        <p:spPr>
          <a:xfrm>
            <a:off x="7479149" y="1957983"/>
            <a:ext cx="546497" cy="546497"/>
          </a:xfrm>
          <a:prstGeom prst="rect">
            <a:avLst/>
          </a:prstGeom>
        </p:spPr>
      </p:pic>
      <p:sp>
        <p:nvSpPr>
          <p:cNvPr id="10" name="Text 5"/>
          <p:cNvSpPr/>
          <p:nvPr/>
        </p:nvSpPr>
        <p:spPr>
          <a:xfrm>
            <a:off x="7479149" y="2723078"/>
            <a:ext cx="2732603" cy="341471"/>
          </a:xfrm>
          <a:prstGeom prst="rect">
            <a:avLst/>
          </a:prstGeom>
          <a:noFill/>
          <a:ln/>
        </p:spPr>
        <p:txBody>
          <a:bodyPr wrap="none" lIns="0" tIns="0" rIns="0" bIns="0" rtlCol="0" anchor="t"/>
          <a:lstStyle/>
          <a:p>
            <a:pPr algn="l" indent="0" marL="0">
              <a:lnSpc>
                <a:spcPts val="2650"/>
              </a:lnSpc>
              <a:buNone/>
            </a:pPr>
            <a:r>
              <a:rPr lang="en-US" sz="2150" dirty="0">
                <a:solidFill>
                  <a:srgbClr val="DCD7E5"/>
                </a:solidFill>
                <a:latin typeface="Montserrat" pitchFamily="34" charset="0"/>
                <a:ea typeface="Montserrat" pitchFamily="34" charset="-122"/>
                <a:cs typeface="Montserrat" pitchFamily="34" charset="-120"/>
              </a:rPr>
              <a:t>Internet of Things</a:t>
            </a:r>
            <a:endParaRPr lang="en-US" sz="2150" dirty="0"/>
          </a:p>
        </p:txBody>
      </p:sp>
      <p:sp>
        <p:nvSpPr>
          <p:cNvPr id="11" name="Text 6"/>
          <p:cNvSpPr/>
          <p:nvPr/>
        </p:nvSpPr>
        <p:spPr>
          <a:xfrm>
            <a:off x="7479149" y="3195638"/>
            <a:ext cx="3029069" cy="3846552"/>
          </a:xfrm>
          <a:prstGeom prst="rect">
            <a:avLst/>
          </a:prstGeom>
          <a:noFill/>
          <a:ln/>
        </p:spPr>
        <p:txBody>
          <a:bodyPr wrap="squar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The growing ecosystem of IoT devices offers new opportunities for mobile apps to connect, control, and interact with the physical world. Integrating IoT capabilities into mobile apps can enable innovative use cases in areas like home automation, healthcare, and industrial applications.</a:t>
            </a:r>
            <a:endParaRPr lang="en-US" sz="1700" dirty="0"/>
          </a:p>
        </p:txBody>
      </p:sp>
      <p:pic>
        <p:nvPicPr>
          <p:cNvPr id="12" name="Image 3" descr="preencoded.png">    </p:cNvPr>
          <p:cNvPicPr>
            <a:picLocks noChangeAspect="1"/>
          </p:cNvPicPr>
          <p:nvPr/>
        </p:nvPicPr>
        <p:blipFill>
          <a:blip r:embed="rId4"/>
          <a:stretch>
            <a:fillRect/>
          </a:stretch>
        </p:blipFill>
        <p:spPr>
          <a:xfrm>
            <a:off x="10836116" y="1957983"/>
            <a:ext cx="546497" cy="546497"/>
          </a:xfrm>
          <a:prstGeom prst="rect">
            <a:avLst/>
          </a:prstGeom>
        </p:spPr>
      </p:pic>
      <p:sp>
        <p:nvSpPr>
          <p:cNvPr id="13" name="Text 7"/>
          <p:cNvSpPr/>
          <p:nvPr/>
        </p:nvSpPr>
        <p:spPr>
          <a:xfrm>
            <a:off x="10836116" y="2723078"/>
            <a:ext cx="2732603" cy="341471"/>
          </a:xfrm>
          <a:prstGeom prst="rect">
            <a:avLst/>
          </a:prstGeom>
          <a:noFill/>
          <a:ln/>
        </p:spPr>
        <p:txBody>
          <a:bodyPr wrap="none" lIns="0" tIns="0" rIns="0" bIns="0" rtlCol="0" anchor="t"/>
          <a:lstStyle/>
          <a:p>
            <a:pPr algn="l" indent="0" marL="0">
              <a:lnSpc>
                <a:spcPts val="2650"/>
              </a:lnSpc>
              <a:buNone/>
            </a:pPr>
            <a:r>
              <a:rPr lang="en-US" sz="2150" dirty="0">
                <a:solidFill>
                  <a:srgbClr val="DCD7E5"/>
                </a:solidFill>
                <a:latin typeface="Montserrat" pitchFamily="34" charset="0"/>
                <a:ea typeface="Montserrat" pitchFamily="34" charset="-122"/>
                <a:cs typeface="Montserrat" pitchFamily="34" charset="-120"/>
              </a:rPr>
              <a:t>5G Connectivity</a:t>
            </a:r>
            <a:endParaRPr lang="en-US" sz="2150" dirty="0"/>
          </a:p>
        </p:txBody>
      </p:sp>
      <p:sp>
        <p:nvSpPr>
          <p:cNvPr id="14" name="Text 8"/>
          <p:cNvSpPr/>
          <p:nvPr/>
        </p:nvSpPr>
        <p:spPr>
          <a:xfrm>
            <a:off x="10836116" y="3195638"/>
            <a:ext cx="3029188" cy="4196239"/>
          </a:xfrm>
          <a:prstGeom prst="rect">
            <a:avLst/>
          </a:prstGeom>
          <a:noFill/>
          <a:ln/>
        </p:spPr>
        <p:txBody>
          <a:bodyPr wrap="squar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The rollout of 5G networks is set to revolutionize mobile experiences, offering significantly faster data speeds, lower latency, and enhanced network reliability. Mobile app developers can leverage 5G to enable real-time, data-intensive applications, such as high-quality video streaming, cloud gaming, and remote collaboration.</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16412" y="827723"/>
            <a:ext cx="10413325" cy="728901"/>
          </a:xfrm>
          <a:prstGeom prst="rect">
            <a:avLst/>
          </a:prstGeom>
          <a:noFill/>
          <a:ln/>
        </p:spPr>
        <p:txBody>
          <a:bodyPr wrap="none" lIns="0" tIns="0" rIns="0" bIns="0" rtlCol="0" anchor="t"/>
          <a:lstStyle/>
          <a:p>
            <a:pPr indent="0" marL="0">
              <a:lnSpc>
                <a:spcPts val="5700"/>
              </a:lnSpc>
              <a:buNone/>
            </a:pPr>
            <a:r>
              <a:rPr lang="en-US" sz="4550" dirty="0">
                <a:solidFill>
                  <a:srgbClr val="F2F0F4"/>
                </a:solidFill>
                <a:latin typeface="Montserrat" pitchFamily="34" charset="0"/>
                <a:ea typeface="Montserrat" pitchFamily="34" charset="-122"/>
                <a:cs typeface="Montserrat" pitchFamily="34" charset="-120"/>
              </a:rPr>
              <a:t>Designing for the Future of Mobility</a:t>
            </a:r>
            <a:endParaRPr lang="en-US" sz="4550" dirty="0"/>
          </a:p>
        </p:txBody>
      </p:sp>
      <p:pic>
        <p:nvPicPr>
          <p:cNvPr id="3" name="Image 0" descr="preencoded.png">    </p:cNvPr>
          <p:cNvPicPr>
            <a:picLocks noChangeAspect="1"/>
          </p:cNvPicPr>
          <p:nvPr/>
        </p:nvPicPr>
        <p:blipFill>
          <a:blip r:embed="rId1"/>
          <a:stretch>
            <a:fillRect/>
          </a:stretch>
        </p:blipFill>
        <p:spPr>
          <a:xfrm>
            <a:off x="816412" y="2023110"/>
            <a:ext cx="4332446" cy="933093"/>
          </a:xfrm>
          <a:prstGeom prst="rect">
            <a:avLst/>
          </a:prstGeom>
        </p:spPr>
      </p:pic>
      <p:sp>
        <p:nvSpPr>
          <p:cNvPr id="4" name="Text 1"/>
          <p:cNvSpPr/>
          <p:nvPr/>
        </p:nvSpPr>
        <p:spPr>
          <a:xfrm>
            <a:off x="1049655" y="3306008"/>
            <a:ext cx="3499961" cy="364450"/>
          </a:xfrm>
          <a:prstGeom prst="rect">
            <a:avLst/>
          </a:prstGeom>
          <a:noFill/>
          <a:ln/>
        </p:spPr>
        <p:txBody>
          <a:bodyPr wrap="none" lIns="0" tIns="0" rIns="0" bIns="0" rtlCol="0" anchor="t"/>
          <a:lstStyle/>
          <a:p>
            <a:pPr algn="l" indent="0" marL="0">
              <a:lnSpc>
                <a:spcPts val="2850"/>
              </a:lnSpc>
              <a:buNone/>
            </a:pPr>
            <a:r>
              <a:rPr lang="en-US" sz="2250" dirty="0">
                <a:solidFill>
                  <a:srgbClr val="DCD7E5"/>
                </a:solidFill>
                <a:latin typeface="Montserrat" pitchFamily="34" charset="0"/>
                <a:ea typeface="Montserrat" pitchFamily="34" charset="-122"/>
                <a:cs typeface="Montserrat" pitchFamily="34" charset="-120"/>
              </a:rPr>
              <a:t>Multimodal Interactions</a:t>
            </a:r>
            <a:endParaRPr lang="en-US" sz="2250" dirty="0"/>
          </a:p>
        </p:txBody>
      </p:sp>
      <p:sp>
        <p:nvSpPr>
          <p:cNvPr id="5" name="Text 2"/>
          <p:cNvSpPr/>
          <p:nvPr/>
        </p:nvSpPr>
        <p:spPr>
          <a:xfrm>
            <a:off x="1049655" y="3810357"/>
            <a:ext cx="3865959" cy="3358277"/>
          </a:xfrm>
          <a:prstGeom prst="rect">
            <a:avLst/>
          </a:prstGeom>
          <a:noFill/>
          <a:ln/>
        </p:spPr>
        <p:txBody>
          <a:bodyPr wrap="square" lIns="0" tIns="0" rIns="0" bIns="0" rtlCol="0" anchor="t"/>
          <a:lstStyle/>
          <a:p>
            <a:pPr algn="l" indent="0" marL="0">
              <a:lnSpc>
                <a:spcPts val="2900"/>
              </a:lnSpc>
              <a:buNone/>
            </a:pPr>
            <a:r>
              <a:rPr lang="en-US" sz="1800" dirty="0">
                <a:solidFill>
                  <a:srgbClr val="DCD7E5"/>
                </a:solidFill>
                <a:latin typeface="Heebo Light" pitchFamily="34" charset="0"/>
                <a:ea typeface="Heebo Light" pitchFamily="34" charset="-122"/>
                <a:cs typeface="Heebo Light" pitchFamily="34" charset="-120"/>
              </a:rPr>
              <a:t>As mobile devices continue to evolve, user interactions will become increasingly multimodal, incorporating voice, gesture, and even thought-based controls. Mobile app designers must adapt their approaches to leverage these emerging input methods and create intuitive, accessible experiences.</a:t>
            </a:r>
            <a:endParaRPr lang="en-US" sz="1800" dirty="0"/>
          </a:p>
        </p:txBody>
      </p:sp>
      <p:pic>
        <p:nvPicPr>
          <p:cNvPr id="6" name="Image 1" descr="preencoded.png">    </p:cNvPr>
          <p:cNvPicPr>
            <a:picLocks noChangeAspect="1"/>
          </p:cNvPicPr>
          <p:nvPr/>
        </p:nvPicPr>
        <p:blipFill>
          <a:blip r:embed="rId2"/>
          <a:stretch>
            <a:fillRect/>
          </a:stretch>
        </p:blipFill>
        <p:spPr>
          <a:xfrm>
            <a:off x="5148858" y="2023110"/>
            <a:ext cx="4332565" cy="933093"/>
          </a:xfrm>
          <a:prstGeom prst="rect">
            <a:avLst/>
          </a:prstGeom>
        </p:spPr>
      </p:pic>
      <p:sp>
        <p:nvSpPr>
          <p:cNvPr id="7" name="Text 3"/>
          <p:cNvSpPr/>
          <p:nvPr/>
        </p:nvSpPr>
        <p:spPr>
          <a:xfrm>
            <a:off x="5382101" y="3306008"/>
            <a:ext cx="3037165" cy="364450"/>
          </a:xfrm>
          <a:prstGeom prst="rect">
            <a:avLst/>
          </a:prstGeom>
          <a:noFill/>
          <a:ln/>
        </p:spPr>
        <p:txBody>
          <a:bodyPr wrap="none" lIns="0" tIns="0" rIns="0" bIns="0" rtlCol="0" anchor="t"/>
          <a:lstStyle/>
          <a:p>
            <a:pPr algn="l" indent="0" marL="0">
              <a:lnSpc>
                <a:spcPts val="2850"/>
              </a:lnSpc>
              <a:buNone/>
            </a:pPr>
            <a:r>
              <a:rPr lang="en-US" sz="2250" dirty="0">
                <a:solidFill>
                  <a:srgbClr val="DCD7E5"/>
                </a:solidFill>
                <a:latin typeface="Montserrat" pitchFamily="34" charset="0"/>
                <a:ea typeface="Montserrat" pitchFamily="34" charset="-122"/>
                <a:cs typeface="Montserrat" pitchFamily="34" charset="-120"/>
              </a:rPr>
              <a:t>Intelligent Assistants</a:t>
            </a:r>
            <a:endParaRPr lang="en-US" sz="2250" dirty="0"/>
          </a:p>
        </p:txBody>
      </p:sp>
      <p:sp>
        <p:nvSpPr>
          <p:cNvPr id="8" name="Text 4"/>
          <p:cNvSpPr/>
          <p:nvPr/>
        </p:nvSpPr>
        <p:spPr>
          <a:xfrm>
            <a:off x="5382101" y="3810357"/>
            <a:ext cx="3866078" cy="3358277"/>
          </a:xfrm>
          <a:prstGeom prst="rect">
            <a:avLst/>
          </a:prstGeom>
          <a:noFill/>
          <a:ln/>
        </p:spPr>
        <p:txBody>
          <a:bodyPr wrap="square" lIns="0" tIns="0" rIns="0" bIns="0" rtlCol="0" anchor="t"/>
          <a:lstStyle/>
          <a:p>
            <a:pPr algn="l" indent="0" marL="0">
              <a:lnSpc>
                <a:spcPts val="2900"/>
              </a:lnSpc>
              <a:buNone/>
            </a:pPr>
            <a:r>
              <a:rPr lang="en-US" sz="1800" dirty="0">
                <a:solidFill>
                  <a:srgbClr val="DCD7E5"/>
                </a:solidFill>
                <a:latin typeface="Heebo Light" pitchFamily="34" charset="0"/>
                <a:ea typeface="Heebo Light" pitchFamily="34" charset="-122"/>
                <a:cs typeface="Heebo Light" pitchFamily="34" charset="-120"/>
              </a:rPr>
              <a:t>Intelligent virtual assistants powered by AI and natural language processing will play a crucial role in the future of mobile apps. These assistants can provide personalized recommendations, automate tasks, and offer contextual support, enhancing the overall user experience.</a:t>
            </a:r>
            <a:endParaRPr lang="en-US" sz="1800" dirty="0"/>
          </a:p>
        </p:txBody>
      </p:sp>
      <p:pic>
        <p:nvPicPr>
          <p:cNvPr id="9" name="Image 2" descr="preencoded.png">    </p:cNvPr>
          <p:cNvPicPr>
            <a:picLocks noChangeAspect="1"/>
          </p:cNvPicPr>
          <p:nvPr/>
        </p:nvPicPr>
        <p:blipFill>
          <a:blip r:embed="rId3"/>
          <a:stretch>
            <a:fillRect/>
          </a:stretch>
        </p:blipFill>
        <p:spPr>
          <a:xfrm>
            <a:off x="9481423" y="2023110"/>
            <a:ext cx="4332565" cy="933093"/>
          </a:xfrm>
          <a:prstGeom prst="rect">
            <a:avLst/>
          </a:prstGeom>
        </p:spPr>
      </p:pic>
      <p:sp>
        <p:nvSpPr>
          <p:cNvPr id="10" name="Text 5"/>
          <p:cNvSpPr/>
          <p:nvPr/>
        </p:nvSpPr>
        <p:spPr>
          <a:xfrm>
            <a:off x="9714667" y="3306008"/>
            <a:ext cx="3516868" cy="364450"/>
          </a:xfrm>
          <a:prstGeom prst="rect">
            <a:avLst/>
          </a:prstGeom>
          <a:noFill/>
          <a:ln/>
        </p:spPr>
        <p:txBody>
          <a:bodyPr wrap="none" lIns="0" tIns="0" rIns="0" bIns="0" rtlCol="0" anchor="t"/>
          <a:lstStyle/>
          <a:p>
            <a:pPr algn="l" indent="0" marL="0">
              <a:lnSpc>
                <a:spcPts val="2850"/>
              </a:lnSpc>
              <a:buNone/>
            </a:pPr>
            <a:r>
              <a:rPr lang="en-US" sz="2250" dirty="0">
                <a:solidFill>
                  <a:srgbClr val="DCD7E5"/>
                </a:solidFill>
                <a:latin typeface="Montserrat" pitchFamily="34" charset="0"/>
                <a:ea typeface="Montserrat" pitchFamily="34" charset="-122"/>
                <a:cs typeface="Montserrat" pitchFamily="34" charset="-120"/>
              </a:rPr>
              <a:t>Ubiquitous Connectivity</a:t>
            </a:r>
            <a:endParaRPr lang="en-US" sz="2250" dirty="0"/>
          </a:p>
        </p:txBody>
      </p:sp>
      <p:sp>
        <p:nvSpPr>
          <p:cNvPr id="11" name="Text 6"/>
          <p:cNvSpPr/>
          <p:nvPr/>
        </p:nvSpPr>
        <p:spPr>
          <a:xfrm>
            <a:off x="9714667" y="3810357"/>
            <a:ext cx="3866078" cy="3358277"/>
          </a:xfrm>
          <a:prstGeom prst="rect">
            <a:avLst/>
          </a:prstGeom>
          <a:noFill/>
          <a:ln/>
        </p:spPr>
        <p:txBody>
          <a:bodyPr wrap="square" lIns="0" tIns="0" rIns="0" bIns="0" rtlCol="0" anchor="t"/>
          <a:lstStyle/>
          <a:p>
            <a:pPr algn="l" indent="0" marL="0">
              <a:lnSpc>
                <a:spcPts val="2900"/>
              </a:lnSpc>
              <a:buNone/>
            </a:pPr>
            <a:r>
              <a:rPr lang="en-US" sz="1800" dirty="0">
                <a:solidFill>
                  <a:srgbClr val="DCD7E5"/>
                </a:solidFill>
                <a:latin typeface="Heebo Light" pitchFamily="34" charset="0"/>
                <a:ea typeface="Heebo Light" pitchFamily="34" charset="-122"/>
                <a:cs typeface="Heebo Light" pitchFamily="34" charset="-120"/>
              </a:rPr>
              <a:t>With the advent of 5G and the continued expansion of IoT, mobile apps will seamlessly integrate with a vast network of connected devices and cloud-based services. This interconnectivity will enable new use cases and foster the development of more seamless, responsive, and intelligent mobile experiences.</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72176"/>
          </a:xfrm>
          <a:prstGeom prst="rect">
            <a:avLst/>
          </a:prstGeom>
        </p:spPr>
      </p:pic>
      <p:sp>
        <p:nvSpPr>
          <p:cNvPr id="3" name="Text 0"/>
          <p:cNvSpPr/>
          <p:nvPr/>
        </p:nvSpPr>
        <p:spPr>
          <a:xfrm>
            <a:off x="608171" y="2649974"/>
            <a:ext cx="5989201" cy="543044"/>
          </a:xfrm>
          <a:prstGeom prst="rect">
            <a:avLst/>
          </a:prstGeom>
          <a:noFill/>
          <a:ln/>
        </p:spPr>
        <p:txBody>
          <a:bodyPr wrap="none" lIns="0" tIns="0" rIns="0" bIns="0" rtlCol="0" anchor="t"/>
          <a:lstStyle/>
          <a:p>
            <a:pPr indent="0" marL="0">
              <a:lnSpc>
                <a:spcPts val="4250"/>
              </a:lnSpc>
              <a:buNone/>
            </a:pPr>
            <a:r>
              <a:rPr lang="en-US" sz="3400" dirty="0">
                <a:solidFill>
                  <a:srgbClr val="F2F0F4"/>
                </a:solidFill>
                <a:latin typeface="Montserrat" pitchFamily="34" charset="0"/>
                <a:ea typeface="Montserrat" pitchFamily="34" charset="-122"/>
                <a:cs typeface="Montserrat" pitchFamily="34" charset="-120"/>
              </a:rPr>
              <a:t>Designing for Sustainability</a:t>
            </a:r>
            <a:endParaRPr lang="en-US" sz="3400" dirty="0"/>
          </a:p>
        </p:txBody>
      </p:sp>
      <p:sp>
        <p:nvSpPr>
          <p:cNvPr id="4" name="Shape 1"/>
          <p:cNvSpPr/>
          <p:nvPr/>
        </p:nvSpPr>
        <p:spPr>
          <a:xfrm>
            <a:off x="608171" y="3453646"/>
            <a:ext cx="13414058" cy="4301728"/>
          </a:xfrm>
          <a:prstGeom prst="roundRect">
            <a:avLst>
              <a:gd name="adj" fmla="val 1697"/>
            </a:avLst>
          </a:prstGeom>
          <a:noFill/>
          <a:ln w="7620">
            <a:solidFill>
              <a:srgbClr val="FFFFFF">
                <a:alpha val="24000"/>
              </a:srgbClr>
            </a:solidFill>
            <a:prstDash val="solid"/>
          </a:ln>
        </p:spPr>
      </p:sp>
      <p:sp>
        <p:nvSpPr>
          <p:cNvPr id="5" name="Shape 2"/>
          <p:cNvSpPr/>
          <p:nvPr/>
        </p:nvSpPr>
        <p:spPr>
          <a:xfrm>
            <a:off x="615791" y="3461266"/>
            <a:ext cx="13398818" cy="1336119"/>
          </a:xfrm>
          <a:prstGeom prst="rect">
            <a:avLst/>
          </a:prstGeom>
          <a:solidFill>
            <a:srgbClr val="FFFFFF">
              <a:alpha val="4000"/>
            </a:srgbClr>
          </a:solidFill>
          <a:ln/>
        </p:spPr>
      </p:sp>
      <p:sp>
        <p:nvSpPr>
          <p:cNvPr id="6" name="Text 3"/>
          <p:cNvSpPr/>
          <p:nvPr/>
        </p:nvSpPr>
        <p:spPr>
          <a:xfrm>
            <a:off x="789503" y="3573066"/>
            <a:ext cx="6348174" cy="278130"/>
          </a:xfrm>
          <a:prstGeom prst="rect">
            <a:avLst/>
          </a:prstGeom>
          <a:noFill/>
          <a:ln/>
        </p:spPr>
        <p:txBody>
          <a:bodyPr wrap="none" lIns="0" tIns="0" rIns="0" bIns="0" rtlCol="0" anchor="t"/>
          <a:lstStyle/>
          <a:p>
            <a:pPr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Energy Efficiency</a:t>
            </a:r>
            <a:endParaRPr lang="en-US" sz="1350" dirty="0"/>
          </a:p>
        </p:txBody>
      </p:sp>
      <p:sp>
        <p:nvSpPr>
          <p:cNvPr id="7" name="Text 4"/>
          <p:cNvSpPr/>
          <p:nvPr/>
        </p:nvSpPr>
        <p:spPr>
          <a:xfrm>
            <a:off x="7492722" y="3573066"/>
            <a:ext cx="6348174" cy="1112520"/>
          </a:xfrm>
          <a:prstGeom prst="rect">
            <a:avLst/>
          </a:prstGeom>
          <a:noFill/>
          <a:ln/>
        </p:spPr>
        <p:txBody>
          <a:bodyPr wrap="square" lIns="0" tIns="0" rIns="0" bIns="0" rtlCol="0" anchor="t"/>
          <a:lstStyle/>
          <a:p>
            <a:pPr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Mobile app developers must prioritize energy-efficient design, leveraging techniques like task-offloading, dynamic resource scaling, and battery-optimized algorithms to minimize the impact on device battery life and overall energy consumption.</a:t>
            </a:r>
            <a:endParaRPr lang="en-US" sz="1350" dirty="0"/>
          </a:p>
        </p:txBody>
      </p:sp>
      <p:sp>
        <p:nvSpPr>
          <p:cNvPr id="8" name="Shape 5"/>
          <p:cNvSpPr/>
          <p:nvPr/>
        </p:nvSpPr>
        <p:spPr>
          <a:xfrm>
            <a:off x="615791" y="4797385"/>
            <a:ext cx="13398818" cy="1614249"/>
          </a:xfrm>
          <a:prstGeom prst="rect">
            <a:avLst/>
          </a:prstGeom>
          <a:solidFill>
            <a:srgbClr val="000000">
              <a:alpha val="4000"/>
            </a:srgbClr>
          </a:solidFill>
          <a:ln/>
        </p:spPr>
      </p:sp>
      <p:sp>
        <p:nvSpPr>
          <p:cNvPr id="9" name="Text 6"/>
          <p:cNvSpPr/>
          <p:nvPr/>
        </p:nvSpPr>
        <p:spPr>
          <a:xfrm>
            <a:off x="789503" y="4909185"/>
            <a:ext cx="6348174" cy="278130"/>
          </a:xfrm>
          <a:prstGeom prst="rect">
            <a:avLst/>
          </a:prstGeom>
          <a:noFill/>
          <a:ln/>
        </p:spPr>
        <p:txBody>
          <a:bodyPr wrap="none" lIns="0" tIns="0" rIns="0" bIns="0" rtlCol="0" anchor="t"/>
          <a:lstStyle/>
          <a:p>
            <a:pPr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Sustainable Materials</a:t>
            </a:r>
            <a:endParaRPr lang="en-US" sz="1350" dirty="0"/>
          </a:p>
        </p:txBody>
      </p:sp>
      <p:sp>
        <p:nvSpPr>
          <p:cNvPr id="10" name="Text 7"/>
          <p:cNvSpPr/>
          <p:nvPr/>
        </p:nvSpPr>
        <p:spPr>
          <a:xfrm>
            <a:off x="7492722" y="4909185"/>
            <a:ext cx="6348174" cy="1390650"/>
          </a:xfrm>
          <a:prstGeom prst="rect">
            <a:avLst/>
          </a:prstGeom>
          <a:noFill/>
          <a:ln/>
        </p:spPr>
        <p:txBody>
          <a:bodyPr wrap="square" lIns="0" tIns="0" rIns="0" bIns="0" rtlCol="0" anchor="t"/>
          <a:lstStyle/>
          <a:p>
            <a:pPr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As environmental consciousness grows, mobile device and accessory manufacturers are increasingly turning to eco-friendly materials, such as biodegradable plastics, recycled metals, and sustainable packaging. Mobile app designers can collaborate with hardware partners to promote sustainable design practices.</a:t>
            </a:r>
            <a:endParaRPr lang="en-US" sz="1350" dirty="0"/>
          </a:p>
        </p:txBody>
      </p:sp>
      <p:sp>
        <p:nvSpPr>
          <p:cNvPr id="11" name="Shape 8"/>
          <p:cNvSpPr/>
          <p:nvPr/>
        </p:nvSpPr>
        <p:spPr>
          <a:xfrm>
            <a:off x="615791" y="6411635"/>
            <a:ext cx="13398818" cy="1336119"/>
          </a:xfrm>
          <a:prstGeom prst="rect">
            <a:avLst/>
          </a:prstGeom>
          <a:solidFill>
            <a:srgbClr val="FFFFFF">
              <a:alpha val="4000"/>
            </a:srgbClr>
          </a:solidFill>
          <a:ln/>
        </p:spPr>
      </p:sp>
      <p:sp>
        <p:nvSpPr>
          <p:cNvPr id="12" name="Text 9"/>
          <p:cNvSpPr/>
          <p:nvPr/>
        </p:nvSpPr>
        <p:spPr>
          <a:xfrm>
            <a:off x="789503" y="6523434"/>
            <a:ext cx="6348174" cy="278130"/>
          </a:xfrm>
          <a:prstGeom prst="rect">
            <a:avLst/>
          </a:prstGeom>
          <a:noFill/>
          <a:ln/>
        </p:spPr>
        <p:txBody>
          <a:bodyPr wrap="none" lIns="0" tIns="0" rIns="0" bIns="0" rtlCol="0" anchor="t"/>
          <a:lstStyle/>
          <a:p>
            <a:pPr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Circular Economy</a:t>
            </a:r>
            <a:endParaRPr lang="en-US" sz="1350" dirty="0"/>
          </a:p>
        </p:txBody>
      </p:sp>
      <p:sp>
        <p:nvSpPr>
          <p:cNvPr id="13" name="Text 10"/>
          <p:cNvSpPr/>
          <p:nvPr/>
        </p:nvSpPr>
        <p:spPr>
          <a:xfrm>
            <a:off x="7492722" y="6523434"/>
            <a:ext cx="6348174" cy="1112520"/>
          </a:xfrm>
          <a:prstGeom prst="rect">
            <a:avLst/>
          </a:prstGeom>
          <a:noFill/>
          <a:ln/>
        </p:spPr>
        <p:txBody>
          <a:bodyPr wrap="square" lIns="0" tIns="0" rIns="0" bIns="0" rtlCol="0" anchor="t"/>
          <a:lstStyle/>
          <a:p>
            <a:pPr indent="0" marL="0">
              <a:lnSpc>
                <a:spcPts val="2150"/>
              </a:lnSpc>
              <a:buNone/>
            </a:pPr>
            <a:r>
              <a:rPr lang="en-US" sz="1350" dirty="0">
                <a:solidFill>
                  <a:srgbClr val="DCD7E5"/>
                </a:solidFill>
                <a:latin typeface="Heebo Light" pitchFamily="34" charset="0"/>
                <a:ea typeface="Heebo Light" pitchFamily="34" charset="-122"/>
                <a:cs typeface="Heebo Light" pitchFamily="34" charset="-120"/>
              </a:rPr>
              <a:t>The principles of the circular economy, which emphasize reuse, repair, and recycling, can be applied to mobile app development. Designers should consider the entire lifecycle of mobile apps, from development to eventual retirement, to minimize waste and environmental impact.</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9848" y="708422"/>
            <a:ext cx="8134231" cy="615910"/>
          </a:xfrm>
          <a:prstGeom prst="rect">
            <a:avLst/>
          </a:prstGeom>
          <a:noFill/>
          <a:ln/>
        </p:spPr>
        <p:txBody>
          <a:bodyPr wrap="none" lIns="0" tIns="0" rIns="0" bIns="0" rtlCol="0" anchor="t"/>
          <a:lstStyle/>
          <a:p>
            <a:pPr indent="0" marL="0">
              <a:lnSpc>
                <a:spcPts val="4850"/>
              </a:lnSpc>
              <a:buNone/>
            </a:pPr>
            <a:r>
              <a:rPr lang="en-US" sz="3850" dirty="0">
                <a:solidFill>
                  <a:srgbClr val="F2F0F4"/>
                </a:solidFill>
                <a:latin typeface="Montserrat" pitchFamily="34" charset="0"/>
                <a:ea typeface="Montserrat" pitchFamily="34" charset="-122"/>
                <a:cs typeface="Montserrat" pitchFamily="34" charset="-120"/>
              </a:rPr>
              <a:t>The Future of Mobile App Design</a:t>
            </a:r>
            <a:endParaRPr lang="en-US" sz="3850" dirty="0"/>
          </a:p>
        </p:txBody>
      </p:sp>
      <p:pic>
        <p:nvPicPr>
          <p:cNvPr id="3" name="Image 0" descr="preencoded.png">    </p:cNvPr>
          <p:cNvPicPr>
            <a:picLocks noChangeAspect="1"/>
          </p:cNvPicPr>
          <p:nvPr/>
        </p:nvPicPr>
        <p:blipFill>
          <a:blip r:embed="rId1"/>
          <a:stretch>
            <a:fillRect/>
          </a:stretch>
        </p:blipFill>
        <p:spPr>
          <a:xfrm>
            <a:off x="689848" y="1718429"/>
            <a:ext cx="4219813" cy="2607945"/>
          </a:xfrm>
          <a:prstGeom prst="rect">
            <a:avLst/>
          </a:prstGeom>
        </p:spPr>
      </p:pic>
      <p:sp>
        <p:nvSpPr>
          <p:cNvPr id="4" name="Text 1"/>
          <p:cNvSpPr/>
          <p:nvPr/>
        </p:nvSpPr>
        <p:spPr>
          <a:xfrm>
            <a:off x="689848" y="4572714"/>
            <a:ext cx="2975848" cy="307896"/>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Innovative Form Factors</a:t>
            </a:r>
            <a:endParaRPr lang="en-US" sz="1900" dirty="0"/>
          </a:p>
        </p:txBody>
      </p:sp>
      <p:sp>
        <p:nvSpPr>
          <p:cNvPr id="5" name="Text 2"/>
          <p:cNvSpPr/>
          <p:nvPr/>
        </p:nvSpPr>
        <p:spPr>
          <a:xfrm>
            <a:off x="689848" y="4998839"/>
            <a:ext cx="4219813" cy="2522220"/>
          </a:xfrm>
          <a:prstGeom prst="rect">
            <a:avLst/>
          </a:prstGeom>
          <a:noFill/>
          <a:ln/>
        </p:spPr>
        <p:txBody>
          <a:bodyPr wrap="square" lIns="0" tIns="0" rIns="0" bIns="0" rtlCol="0" anchor="t"/>
          <a:lstStyle/>
          <a:p>
            <a:pPr algn="l" indent="0" marL="0">
              <a:lnSpc>
                <a:spcPts val="2450"/>
              </a:lnSpc>
              <a:buNone/>
            </a:pPr>
            <a:r>
              <a:rPr lang="en-US" sz="1550" dirty="0">
                <a:solidFill>
                  <a:srgbClr val="DCD7E5"/>
                </a:solidFill>
                <a:latin typeface="Heebo Light" pitchFamily="34" charset="0"/>
                <a:ea typeface="Heebo Light" pitchFamily="34" charset="-122"/>
                <a:cs typeface="Heebo Light" pitchFamily="34" charset="-120"/>
              </a:rPr>
              <a:t>As mobile device hardware continues to evolve, we can expect to see the emergence of more innovative and flexible form factors, such as foldable smartphones, rollable displays, and modular designs. Mobile app designers must adapt their approaches to accommodate these new device capabilities and provide seamless user experiences.</a:t>
            </a:r>
            <a:endParaRPr lang="en-US" sz="1550" dirty="0"/>
          </a:p>
        </p:txBody>
      </p:sp>
      <p:pic>
        <p:nvPicPr>
          <p:cNvPr id="6" name="Image 1" descr="preencoded.png">    </p:cNvPr>
          <p:cNvPicPr>
            <a:picLocks noChangeAspect="1"/>
          </p:cNvPicPr>
          <p:nvPr/>
        </p:nvPicPr>
        <p:blipFill>
          <a:blip r:embed="rId2"/>
          <a:stretch>
            <a:fillRect/>
          </a:stretch>
        </p:blipFill>
        <p:spPr>
          <a:xfrm>
            <a:off x="5205293" y="1718429"/>
            <a:ext cx="4219813" cy="2607945"/>
          </a:xfrm>
          <a:prstGeom prst="rect">
            <a:avLst/>
          </a:prstGeom>
        </p:spPr>
      </p:pic>
      <p:sp>
        <p:nvSpPr>
          <p:cNvPr id="7" name="Text 3"/>
          <p:cNvSpPr/>
          <p:nvPr/>
        </p:nvSpPr>
        <p:spPr>
          <a:xfrm>
            <a:off x="5205293" y="4572714"/>
            <a:ext cx="2839164" cy="307896"/>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Immersive Interactions</a:t>
            </a:r>
            <a:endParaRPr lang="en-US" sz="1900" dirty="0"/>
          </a:p>
        </p:txBody>
      </p:sp>
      <p:sp>
        <p:nvSpPr>
          <p:cNvPr id="8" name="Text 4"/>
          <p:cNvSpPr/>
          <p:nvPr/>
        </p:nvSpPr>
        <p:spPr>
          <a:xfrm>
            <a:off x="5205293" y="4998839"/>
            <a:ext cx="4219813" cy="2206943"/>
          </a:xfrm>
          <a:prstGeom prst="rect">
            <a:avLst/>
          </a:prstGeom>
          <a:noFill/>
          <a:ln/>
        </p:spPr>
        <p:txBody>
          <a:bodyPr wrap="square" lIns="0" tIns="0" rIns="0" bIns="0" rtlCol="0" anchor="t"/>
          <a:lstStyle/>
          <a:p>
            <a:pPr algn="l" indent="0" marL="0">
              <a:lnSpc>
                <a:spcPts val="2450"/>
              </a:lnSpc>
              <a:buNone/>
            </a:pPr>
            <a:r>
              <a:rPr lang="en-US" sz="1550" dirty="0">
                <a:solidFill>
                  <a:srgbClr val="DCD7E5"/>
                </a:solidFill>
                <a:latin typeface="Heebo Light" pitchFamily="34" charset="0"/>
                <a:ea typeface="Heebo Light" pitchFamily="34" charset="-122"/>
                <a:cs typeface="Heebo Light" pitchFamily="34" charset="-120"/>
              </a:rPr>
              <a:t>The future of mobile app design will likely feature more immersive and intuitive user interactions, leveraging technologies like holographic displays, advanced haptic feedback, and gesture-based controls. These emerging interaction modalities will enable more natural and engaging mobile experiences.</a:t>
            </a:r>
            <a:endParaRPr lang="en-US" sz="1550" dirty="0"/>
          </a:p>
        </p:txBody>
      </p:sp>
      <p:pic>
        <p:nvPicPr>
          <p:cNvPr id="9" name="Image 2" descr="preencoded.png">    </p:cNvPr>
          <p:cNvPicPr>
            <a:picLocks noChangeAspect="1"/>
          </p:cNvPicPr>
          <p:nvPr/>
        </p:nvPicPr>
        <p:blipFill>
          <a:blip r:embed="rId3"/>
          <a:stretch>
            <a:fillRect/>
          </a:stretch>
        </p:blipFill>
        <p:spPr>
          <a:xfrm>
            <a:off x="9720739" y="1718429"/>
            <a:ext cx="4219813" cy="2607945"/>
          </a:xfrm>
          <a:prstGeom prst="rect">
            <a:avLst/>
          </a:prstGeom>
        </p:spPr>
      </p:pic>
      <p:sp>
        <p:nvSpPr>
          <p:cNvPr id="10" name="Text 5"/>
          <p:cNvSpPr/>
          <p:nvPr/>
        </p:nvSpPr>
        <p:spPr>
          <a:xfrm>
            <a:off x="9720739" y="4572714"/>
            <a:ext cx="2782014" cy="307896"/>
          </a:xfrm>
          <a:prstGeom prst="rect">
            <a:avLst/>
          </a:prstGeom>
          <a:noFill/>
          <a:ln/>
        </p:spPr>
        <p:txBody>
          <a:bodyPr wrap="none" lIns="0" tIns="0" rIns="0" bIns="0" rtlCol="0" anchor="t"/>
          <a:lstStyle/>
          <a:p>
            <a:pPr algn="l" indent="0" marL="0">
              <a:lnSpc>
                <a:spcPts val="2400"/>
              </a:lnSpc>
              <a:buNone/>
            </a:pPr>
            <a:r>
              <a:rPr lang="en-US" sz="1900" dirty="0">
                <a:solidFill>
                  <a:srgbClr val="DCD7E5"/>
                </a:solidFill>
                <a:latin typeface="Montserrat" pitchFamily="34" charset="0"/>
                <a:ea typeface="Montserrat" pitchFamily="34" charset="-122"/>
                <a:cs typeface="Montserrat" pitchFamily="34" charset="-120"/>
              </a:rPr>
              <a:t>Intelligent Ecosystems</a:t>
            </a:r>
            <a:endParaRPr lang="en-US" sz="1900" dirty="0"/>
          </a:p>
        </p:txBody>
      </p:sp>
      <p:sp>
        <p:nvSpPr>
          <p:cNvPr id="11" name="Text 6"/>
          <p:cNvSpPr/>
          <p:nvPr/>
        </p:nvSpPr>
        <p:spPr>
          <a:xfrm>
            <a:off x="9720739" y="4998839"/>
            <a:ext cx="4219813" cy="2206943"/>
          </a:xfrm>
          <a:prstGeom prst="rect">
            <a:avLst/>
          </a:prstGeom>
          <a:noFill/>
          <a:ln/>
        </p:spPr>
        <p:txBody>
          <a:bodyPr wrap="square" lIns="0" tIns="0" rIns="0" bIns="0" rtlCol="0" anchor="t"/>
          <a:lstStyle/>
          <a:p>
            <a:pPr algn="l" indent="0" marL="0">
              <a:lnSpc>
                <a:spcPts val="2450"/>
              </a:lnSpc>
              <a:buNone/>
            </a:pPr>
            <a:r>
              <a:rPr lang="en-US" sz="1550" dirty="0">
                <a:solidFill>
                  <a:srgbClr val="DCD7E5"/>
                </a:solidFill>
                <a:latin typeface="Heebo Light" pitchFamily="34" charset="0"/>
                <a:ea typeface="Heebo Light" pitchFamily="34" charset="-122"/>
                <a:cs typeface="Heebo Light" pitchFamily="34" charset="-120"/>
              </a:rPr>
              <a:t>Mobile apps will become increasingly integrated within a broader ecosystem of connected devices, cloud services, and intelligent algorithms. This interconnectivity will enable mobile apps to provide more personalized, contextual, and adaptive experiences, blurring the lines between the digital and physical worlds.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2024-10-15T19:50:43Z</dcterms:created>
  <dcterms:modified xsi:type="dcterms:W3CDTF">2024-10-15T19:50:43Z</dcterms:modified>
</cp:coreProperties>
</file>